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3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4.png" ContentType="image/png"/>
  <Override PartName="/ppt/media/image37.jpeg" ContentType="image/jpeg"/>
  <Override PartName="/ppt/media/image20.png" ContentType="image/png"/>
  <Override PartName="/ppt/media/image30.png" ContentType="image/png"/>
  <Override PartName="/ppt/media/image13.png" ContentType="image/png"/>
  <Override PartName="/ppt/media/image1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38.png" ContentType="image/png"/>
  <Override PartName="/ppt/media/image8.jpeg" ContentType="image/jpeg"/>
  <Override PartName="/ppt/media/image26.png" ContentType="image/png"/>
  <Override PartName="/ppt/media/image35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27.png" ContentType="image/png"/>
  <Override PartName="/ppt/media/image66.png" ContentType="image/png"/>
  <Override PartName="/ppt/media/image67.png" ContentType="image/png"/>
  <Override PartName="/ppt/media/image85.png" ContentType="image/png"/>
  <Override PartName="/ppt/media/image73.png" ContentType="image/png"/>
  <Override PartName="/ppt/media/image79.png" ContentType="image/png"/>
  <Override PartName="/ppt/media/image84.jpeg" ContentType="image/jpeg"/>
  <Override PartName="/ppt/media/image78.png" ContentType="image/png"/>
  <Override PartName="/ppt/media/image76.png" ContentType="image/png"/>
  <Override PartName="/ppt/media/image65.png" ContentType="image/png"/>
  <Override PartName="/ppt/media/image80.jpeg" ContentType="image/jpeg"/>
  <Override PartName="/ppt/media/image75.png" ContentType="image/png"/>
  <Override PartName="/ppt/media/image74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64.png" ContentType="image/png"/>
  <Override PartName="/ppt/media/image77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57.png" ContentType="image/png"/>
  <Override PartName="/ppt/media/image81.png" ContentType="image/png"/>
  <Override PartName="/ppt/media/image16.png" ContentType="image/png"/>
  <Override PartName="/ppt/media/image24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40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12.png" ContentType="image/png"/>
  <Override PartName="/ppt/media/image49.png" ContentType="image/png"/>
  <Override PartName="/ppt/media/image82.png" ContentType="image/png"/>
  <Override PartName="/ppt/media/image17.png" ContentType="image/png"/>
  <Override PartName="/ppt/media/image5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5143500"/>
  <p:notesSz cx="9144000" cy="51435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58B125-23EA-46EB-8B84-B5AFA89E1AC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DEAE8CD-6B6D-464F-8C1F-E57E90814A2A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83110AB-C640-464A-92CA-BB88332BC492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7CCA3E2-97C4-4990-B4F7-03E2588B783A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1281DC-1605-48AE-A289-25953E629B9E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36B2C1-10DE-41EC-A6D7-CD481308CE12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D4C0C13-E3EA-43D8-888B-631F12850814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293CE9-84C7-4CEF-B165-A33BC0FBAEF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FA419EE-82B3-457F-86D3-F4DE88D9CBDF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0872BB0-ADDF-4613-B30A-63D73452F0A0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1FB275-74C1-4FB3-AFC8-4923D6922EB0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DC08B44-4F94-4552-A930-8B5AEED34EC2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4840" cy="173520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3760" cy="2024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80040" y="4886280"/>
            <a:ext cx="396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77AE496-B3CF-4D14-A2C8-C2241DBA5007}" type="slidenum">
              <a:rPr b="0" lang="es-E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082360" y="4804920"/>
            <a:ext cx="790560" cy="190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082360" y="4804920"/>
            <a:ext cx="790560" cy="190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 hidden="1"/>
          <p:cNvSpPr/>
          <p:nvPr/>
        </p:nvSpPr>
        <p:spPr>
          <a:xfrm>
            <a:off x="8082360" y="4804920"/>
            <a:ext cx="790560" cy="190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1440" y="0"/>
            <a:ext cx="9139680" cy="41072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0" y="0"/>
            <a:ext cx="4174560" cy="5141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4"/>
          <p:cNvSpPr/>
          <p:nvPr/>
        </p:nvSpPr>
        <p:spPr>
          <a:xfrm>
            <a:off x="8192880" y="4326120"/>
            <a:ext cx="721080" cy="602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 hidden="1"/>
          <p:cNvSpPr/>
          <p:nvPr/>
        </p:nvSpPr>
        <p:spPr>
          <a:xfrm>
            <a:off x="8082360" y="4804920"/>
            <a:ext cx="790560" cy="190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1440" y="0"/>
            <a:ext cx="9139680" cy="41072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0" y="0"/>
            <a:ext cx="4174560" cy="5141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8192880" y="4326120"/>
            <a:ext cx="721080" cy="602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slideLayout" Target="../slideLayouts/slideLayout13.xml"/><Relationship Id="rId2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651760" y="2573280"/>
            <a:ext cx="9139680" cy="5141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-32760" y="0"/>
            <a:ext cx="4174560" cy="5141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7640640" y="3860640"/>
            <a:ext cx="1273320" cy="1067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4"/>
          <p:cNvSpPr/>
          <p:nvPr/>
        </p:nvSpPr>
        <p:spPr>
          <a:xfrm>
            <a:off x="457200" y="839880"/>
            <a:ext cx="502776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 Components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457200" y="4095720"/>
            <a:ext cx="5713560" cy="3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6" descr="https://azure.microsoft.com/svghandler/container-registry/?width=600&amp;height=315"/>
          <p:cNvPicPr/>
          <p:nvPr/>
        </p:nvPicPr>
        <p:blipFill>
          <a:blip r:embed="rId4"/>
          <a:stretch/>
        </p:blipFill>
        <p:spPr>
          <a:xfrm>
            <a:off x="4379760" y="665640"/>
            <a:ext cx="4557960" cy="2392200"/>
          </a:xfrm>
          <a:prstGeom prst="rect">
            <a:avLst/>
          </a:prstGeom>
          <a:ln>
            <a:noFill/>
          </a:ln>
        </p:spPr>
      </p:pic>
      <p:sp>
        <p:nvSpPr>
          <p:cNvPr id="174" name="CustomShape 6"/>
          <p:cNvSpPr/>
          <p:nvPr/>
        </p:nvSpPr>
        <p:spPr>
          <a:xfrm>
            <a:off x="457200" y="4552920"/>
            <a:ext cx="3580560" cy="1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79560" y="456840"/>
            <a:ext cx="8881200" cy="393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191360" cy="487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457200" y="91440"/>
            <a:ext cx="7223400" cy="484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8640" y="51480"/>
            <a:ext cx="7314840" cy="497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2240" y="1070640"/>
            <a:ext cx="9143280" cy="300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471600" y="91440"/>
            <a:ext cx="7666200" cy="504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7131960" cy="495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406280" cy="501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0080" y="158400"/>
            <a:ext cx="6857640" cy="496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8320680" cy="48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91440" y="42840"/>
            <a:ext cx="8148240" cy="48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Docker can build images automatically by reading the instructions from a Dockerfile.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A Dockerfile is a text document that contains all the commands a user could call on the command line to assemble an image. 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Dockerfile:Dockerfile is a simple text file that consists of instructions to build Docker images.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Mentioned below is the syntax of a Dockerfile: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Syntax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# comments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command argument argument1...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Example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# Print "Get Certified. Get Ahead"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Run echo "Get Certified. Get Ahead"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Now, let's have a look at how to build a Docker image using a dockerfile.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457200" y="68760"/>
            <a:ext cx="7497720" cy="489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7863480" cy="480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824760" y="129240"/>
            <a:ext cx="7038720" cy="496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71000" y="598680"/>
            <a:ext cx="8789760" cy="388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01680" y="284760"/>
            <a:ext cx="707040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Each Dockerfile </a:t>
            </a:r>
            <a:r>
              <a:rPr b="0" lang="es-ES" sz="2850" spc="1" strike="noStrike">
                <a:solidFill>
                  <a:srgbClr val="1aaaf7"/>
                </a:solidFill>
                <a:latin typeface="Arial"/>
                <a:ea typeface="DejaVu Sans"/>
              </a:rPr>
              <a:t>Command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Creates </a:t>
            </a:r>
            <a:r>
              <a:rPr b="0" lang="es-ES" sz="2850" spc="1" strike="noStrike">
                <a:solidFill>
                  <a:srgbClr val="1aaaf7"/>
                </a:solidFill>
                <a:latin typeface="Arial"/>
                <a:ea typeface="DejaVu Sans"/>
              </a:rPr>
              <a:t>a</a:t>
            </a:r>
            <a:r>
              <a:rPr b="0" lang="es-ES" sz="2850" spc="-6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Layer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449840" y="393660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1487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1578600" y="3936600"/>
            <a:ext cx="6014520" cy="14328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46ba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"/>
          <p:cNvSpPr/>
          <p:nvPr/>
        </p:nvSpPr>
        <p:spPr>
          <a:xfrm>
            <a:off x="1578600" y="393660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1578600" y="3936600"/>
            <a:ext cx="6014520" cy="14328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6"/>
          <p:cNvSpPr/>
          <p:nvPr/>
        </p:nvSpPr>
        <p:spPr>
          <a:xfrm>
            <a:off x="7449840" y="4080960"/>
            <a:ext cx="360" cy="43236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7"/>
          <p:cNvSpPr/>
          <p:nvPr/>
        </p:nvSpPr>
        <p:spPr>
          <a:xfrm>
            <a:off x="1578600" y="4080960"/>
            <a:ext cx="5870520" cy="366840"/>
          </a:xfrm>
          <a:prstGeom prst="rect">
            <a:avLst/>
          </a:prstGeom>
          <a:solidFill>
            <a:srgbClr val="1aaa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2880" bIns="0">
            <a:spAutoFit/>
          </a:bodyPr>
          <a:p>
            <a:pPr algn="ctr">
              <a:lnSpc>
                <a:spcPct val="100000"/>
              </a:lnSpc>
              <a:spcBef>
                <a:spcPts val="731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Kernel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7449840" y="346320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74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9"/>
          <p:cNvSpPr/>
          <p:nvPr/>
        </p:nvSpPr>
        <p:spPr>
          <a:xfrm>
            <a:off x="1578600" y="3463200"/>
            <a:ext cx="6014520" cy="14328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5871398" y="144374"/>
                </a:moveTo>
                <a:lnTo>
                  <a:pt x="0" y="144374"/>
                </a:lnTo>
                <a:lnTo>
                  <a:pt x="144379" y="0"/>
                </a:lnTo>
                <a:lnTo>
                  <a:pt x="6015773" y="0"/>
                </a:lnTo>
                <a:lnTo>
                  <a:pt x="5871398" y="144374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0"/>
          <p:cNvSpPr/>
          <p:nvPr/>
        </p:nvSpPr>
        <p:spPr>
          <a:xfrm>
            <a:off x="1578600" y="346320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4"/>
                </a:moveTo>
                <a:lnTo>
                  <a:pt x="144379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74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1"/>
          <p:cNvSpPr/>
          <p:nvPr/>
        </p:nvSpPr>
        <p:spPr>
          <a:xfrm>
            <a:off x="1578600" y="3463200"/>
            <a:ext cx="6014520" cy="143280"/>
          </a:xfrm>
          <a:custGeom>
            <a:avLst/>
            <a:gdLst/>
            <a:ahLst/>
            <a:rect l="l" t="t" r="r" b="b"/>
            <a:pathLst>
              <a:path w="6015990" h="144779">
                <a:moveTo>
                  <a:pt x="0" y="144374"/>
                </a:moveTo>
                <a:lnTo>
                  <a:pt x="5871398" y="144374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2"/>
          <p:cNvSpPr/>
          <p:nvPr/>
        </p:nvSpPr>
        <p:spPr>
          <a:xfrm>
            <a:off x="7449840" y="3607560"/>
            <a:ext cx="360" cy="43236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49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3"/>
          <p:cNvSpPr/>
          <p:nvPr/>
        </p:nvSpPr>
        <p:spPr>
          <a:xfrm>
            <a:off x="7449840" y="298980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4"/>
          <p:cNvSpPr/>
          <p:nvPr/>
        </p:nvSpPr>
        <p:spPr>
          <a:xfrm>
            <a:off x="1578600" y="298980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5"/>
          <p:cNvSpPr/>
          <p:nvPr/>
        </p:nvSpPr>
        <p:spPr>
          <a:xfrm>
            <a:off x="1578600" y="298980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6"/>
          <p:cNvSpPr/>
          <p:nvPr/>
        </p:nvSpPr>
        <p:spPr>
          <a:xfrm>
            <a:off x="1578600" y="298980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7"/>
          <p:cNvSpPr/>
          <p:nvPr/>
        </p:nvSpPr>
        <p:spPr>
          <a:xfrm>
            <a:off x="7449840" y="3134160"/>
            <a:ext cx="360" cy="432360"/>
          </a:xfrm>
          <a:custGeom>
            <a:avLst/>
            <a:gdLst/>
            <a:ahLst/>
            <a:rect l="l" t="t" r="r" b="b"/>
            <a:pathLst>
              <a:path w="0" h="433704">
                <a:moveTo>
                  <a:pt x="0" y="0"/>
                </a:moveTo>
                <a:lnTo>
                  <a:pt x="0" y="43312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8"/>
          <p:cNvSpPr/>
          <p:nvPr/>
        </p:nvSpPr>
        <p:spPr>
          <a:xfrm>
            <a:off x="7449840" y="251424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23"/>
                </a:moveTo>
                <a:lnTo>
                  <a:pt x="0" y="144399"/>
                </a:lnTo>
                <a:lnTo>
                  <a:pt x="144374" y="0"/>
                </a:lnTo>
                <a:lnTo>
                  <a:pt x="144374" y="433149"/>
                </a:lnTo>
                <a:lnTo>
                  <a:pt x="0" y="57752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9"/>
          <p:cNvSpPr/>
          <p:nvPr/>
        </p:nvSpPr>
        <p:spPr>
          <a:xfrm>
            <a:off x="1578600" y="251424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99"/>
                </a:moveTo>
                <a:lnTo>
                  <a:pt x="0" y="14439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9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0"/>
          <p:cNvSpPr/>
          <p:nvPr/>
        </p:nvSpPr>
        <p:spPr>
          <a:xfrm>
            <a:off x="1578600" y="251424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9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49"/>
                </a:lnTo>
                <a:lnTo>
                  <a:pt x="5871398" y="577523"/>
                </a:lnTo>
                <a:lnTo>
                  <a:pt x="0" y="577523"/>
                </a:lnTo>
                <a:lnTo>
                  <a:pt x="0" y="14439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1"/>
          <p:cNvSpPr/>
          <p:nvPr/>
        </p:nvSpPr>
        <p:spPr>
          <a:xfrm>
            <a:off x="1578600" y="251424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99"/>
                </a:moveTo>
                <a:lnTo>
                  <a:pt x="5871398" y="14439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2"/>
          <p:cNvSpPr/>
          <p:nvPr/>
        </p:nvSpPr>
        <p:spPr>
          <a:xfrm>
            <a:off x="7449840" y="2658600"/>
            <a:ext cx="360" cy="43236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2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3"/>
          <p:cNvSpPr/>
          <p:nvPr/>
        </p:nvSpPr>
        <p:spPr>
          <a:xfrm>
            <a:off x="7449840" y="203868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4"/>
          <p:cNvSpPr/>
          <p:nvPr/>
        </p:nvSpPr>
        <p:spPr>
          <a:xfrm>
            <a:off x="1578600" y="203868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398" y="144379"/>
                </a:moveTo>
                <a:lnTo>
                  <a:pt x="0" y="144379"/>
                </a:lnTo>
                <a:lnTo>
                  <a:pt x="144377" y="0"/>
                </a:lnTo>
                <a:lnTo>
                  <a:pt x="6015773" y="0"/>
                </a:lnTo>
                <a:lnTo>
                  <a:pt x="5871398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5"/>
          <p:cNvSpPr/>
          <p:nvPr/>
        </p:nvSpPr>
        <p:spPr>
          <a:xfrm>
            <a:off x="1578600" y="203868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7" y="0"/>
                </a:lnTo>
                <a:lnTo>
                  <a:pt x="6015772" y="0"/>
                </a:lnTo>
                <a:lnTo>
                  <a:pt x="6015772" y="433136"/>
                </a:lnTo>
                <a:lnTo>
                  <a:pt x="5871398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6"/>
          <p:cNvSpPr/>
          <p:nvPr/>
        </p:nvSpPr>
        <p:spPr>
          <a:xfrm>
            <a:off x="1578600" y="203868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398" y="144379"/>
                </a:lnTo>
                <a:lnTo>
                  <a:pt x="6015772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7"/>
          <p:cNvSpPr/>
          <p:nvPr/>
        </p:nvSpPr>
        <p:spPr>
          <a:xfrm>
            <a:off x="7449840" y="2183040"/>
            <a:ext cx="360" cy="43236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8"/>
          <p:cNvSpPr/>
          <p:nvPr/>
        </p:nvSpPr>
        <p:spPr>
          <a:xfrm>
            <a:off x="7449840" y="156060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4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9"/>
          <p:cNvSpPr/>
          <p:nvPr/>
        </p:nvSpPr>
        <p:spPr>
          <a:xfrm>
            <a:off x="1578600" y="156060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0"/>
          <p:cNvSpPr/>
          <p:nvPr/>
        </p:nvSpPr>
        <p:spPr>
          <a:xfrm>
            <a:off x="1578600" y="156060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4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1"/>
          <p:cNvSpPr/>
          <p:nvPr/>
        </p:nvSpPr>
        <p:spPr>
          <a:xfrm>
            <a:off x="1578600" y="156060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2"/>
          <p:cNvSpPr/>
          <p:nvPr/>
        </p:nvSpPr>
        <p:spPr>
          <a:xfrm>
            <a:off x="7449840" y="1704960"/>
            <a:ext cx="360" cy="43236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3"/>
          <p:cNvSpPr/>
          <p:nvPr/>
        </p:nvSpPr>
        <p:spPr>
          <a:xfrm>
            <a:off x="7449840" y="1075680"/>
            <a:ext cx="143280" cy="576360"/>
          </a:xfrm>
          <a:custGeom>
            <a:avLst/>
            <a:gdLst/>
            <a:ahLst/>
            <a:rect l="l" t="t" r="r" b="b"/>
            <a:pathLst>
              <a:path w="144779" h="577850">
                <a:moveTo>
                  <a:pt x="0" y="577513"/>
                </a:moveTo>
                <a:lnTo>
                  <a:pt x="0" y="144379"/>
                </a:lnTo>
                <a:lnTo>
                  <a:pt x="144374" y="0"/>
                </a:lnTo>
                <a:lnTo>
                  <a:pt x="144374" y="433136"/>
                </a:lnTo>
                <a:lnTo>
                  <a:pt x="0" y="577513"/>
                </a:lnTo>
                <a:close/>
              </a:path>
            </a:pathLst>
          </a:custGeom>
          <a:solidFill>
            <a:srgbClr val="00a1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34"/>
          <p:cNvSpPr/>
          <p:nvPr/>
        </p:nvSpPr>
        <p:spPr>
          <a:xfrm>
            <a:off x="1578600" y="107568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5871400" y="144379"/>
                </a:moveTo>
                <a:lnTo>
                  <a:pt x="0" y="144379"/>
                </a:lnTo>
                <a:lnTo>
                  <a:pt x="144379" y="0"/>
                </a:lnTo>
                <a:lnTo>
                  <a:pt x="6015775" y="0"/>
                </a:lnTo>
                <a:lnTo>
                  <a:pt x="5871400" y="144379"/>
                </a:lnTo>
                <a:close/>
              </a:path>
            </a:pathLst>
          </a:custGeom>
          <a:solidFill>
            <a:srgbClr val="33d4d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5"/>
          <p:cNvSpPr/>
          <p:nvPr/>
        </p:nvSpPr>
        <p:spPr>
          <a:xfrm>
            <a:off x="1578600" y="1075680"/>
            <a:ext cx="6014520" cy="576360"/>
          </a:xfrm>
          <a:custGeom>
            <a:avLst/>
            <a:gdLst/>
            <a:ahLst/>
            <a:rect l="l" t="t" r="r" b="b"/>
            <a:pathLst>
              <a:path w="6015990" h="577850">
                <a:moveTo>
                  <a:pt x="0" y="144379"/>
                </a:moveTo>
                <a:lnTo>
                  <a:pt x="144379" y="0"/>
                </a:lnTo>
                <a:lnTo>
                  <a:pt x="6015775" y="0"/>
                </a:lnTo>
                <a:lnTo>
                  <a:pt x="6015775" y="433136"/>
                </a:lnTo>
                <a:lnTo>
                  <a:pt x="5871400" y="577513"/>
                </a:lnTo>
                <a:lnTo>
                  <a:pt x="0" y="577513"/>
                </a:lnTo>
                <a:lnTo>
                  <a:pt x="0" y="144379"/>
                </a:lnTo>
                <a:close/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6"/>
          <p:cNvSpPr/>
          <p:nvPr/>
        </p:nvSpPr>
        <p:spPr>
          <a:xfrm>
            <a:off x="1578600" y="1075680"/>
            <a:ext cx="6014520" cy="143280"/>
          </a:xfrm>
          <a:custGeom>
            <a:avLst/>
            <a:gdLst/>
            <a:ahLst/>
            <a:rect l="l" t="t" r="r" b="b"/>
            <a:pathLst>
              <a:path w="6015990" h="144780">
                <a:moveTo>
                  <a:pt x="0" y="144379"/>
                </a:moveTo>
                <a:lnTo>
                  <a:pt x="5871400" y="144379"/>
                </a:lnTo>
                <a:lnTo>
                  <a:pt x="6015775" y="0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7"/>
          <p:cNvSpPr/>
          <p:nvPr/>
        </p:nvSpPr>
        <p:spPr>
          <a:xfrm>
            <a:off x="7449840" y="1220040"/>
            <a:ext cx="360" cy="432360"/>
          </a:xfrm>
          <a:custGeom>
            <a:avLst/>
            <a:gdLst/>
            <a:ahLst/>
            <a:rect l="l" t="t" r="r" b="b"/>
            <a:pathLst>
              <a:path w="0" h="433705">
                <a:moveTo>
                  <a:pt x="0" y="0"/>
                </a:moveTo>
                <a:lnTo>
                  <a:pt x="0" y="433134"/>
                </a:lnTo>
              </a:path>
            </a:pathLst>
          </a:custGeom>
          <a:noFill/>
          <a:ln w="12600">
            <a:solidFill>
              <a:srgbClr val="117cb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8"/>
          <p:cNvSpPr/>
          <p:nvPr/>
        </p:nvSpPr>
        <p:spPr>
          <a:xfrm>
            <a:off x="1578600" y="3607560"/>
            <a:ext cx="5870520" cy="3247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>
            <a:sp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39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D9C97C62-ECBE-483B-B842-815A6BBE5A3F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6" name="CustomShape 40"/>
          <p:cNvSpPr/>
          <p:nvPr/>
        </p:nvSpPr>
        <p:spPr>
          <a:xfrm>
            <a:off x="1578600" y="3134160"/>
            <a:ext cx="5870520" cy="3229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960" bIns="0">
            <a:spAutoFit/>
          </a:bodyPr>
          <a:p>
            <a:pPr marL="1791360">
              <a:lnSpc>
                <a:spcPct val="100000"/>
              </a:lnSpc>
              <a:spcBef>
                <a:spcPts val="383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41"/>
          <p:cNvSpPr/>
          <p:nvPr/>
        </p:nvSpPr>
        <p:spPr>
          <a:xfrm>
            <a:off x="1578600" y="2658600"/>
            <a:ext cx="5870520" cy="32472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>
            <a:spAutoFit/>
          </a:bodyPr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WORKDIR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42"/>
          <p:cNvSpPr/>
          <p:nvPr/>
        </p:nvSpPr>
        <p:spPr>
          <a:xfrm>
            <a:off x="1578600" y="2183040"/>
            <a:ext cx="5870520" cy="33696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3000" bIns="0">
            <a:spAutoFit/>
          </a:bodyPr>
          <a:p>
            <a:pPr marL="1886760">
              <a:lnSpc>
                <a:spcPct val="100000"/>
              </a:lnSpc>
              <a:spcBef>
                <a:spcPts val="496"/>
              </a:spcBef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          </a:t>
            </a:r>
            <a:r>
              <a:rPr b="0" lang="es-ES" sz="1800" spc="-7" strike="noStrike">
                <a:solidFill>
                  <a:srgbClr val="17375e"/>
                </a:solidFill>
                <a:latin typeface="Arial"/>
                <a:ea typeface="DejaVu Sans"/>
              </a:rPr>
              <a:t>COPY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43"/>
          <p:cNvSpPr/>
          <p:nvPr/>
        </p:nvSpPr>
        <p:spPr>
          <a:xfrm>
            <a:off x="1578600" y="1704960"/>
            <a:ext cx="5870520" cy="32364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9680" bIns="0">
            <a:spAutoFit/>
          </a:bodyPr>
          <a:p>
            <a:pPr marL="1854720">
              <a:lnSpc>
                <a:spcPct val="100000"/>
              </a:lnSpc>
              <a:spcBef>
                <a:spcPts val="391"/>
              </a:spcBef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EXPOSE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44"/>
          <p:cNvSpPr/>
          <p:nvPr/>
        </p:nvSpPr>
        <p:spPr>
          <a:xfrm>
            <a:off x="1578600" y="1220040"/>
            <a:ext cx="5870520" cy="357840"/>
          </a:xfrm>
          <a:prstGeom prst="rect">
            <a:avLst/>
          </a:prstGeom>
          <a:solidFill>
            <a:srgbClr val="00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>
            <a:spAutoFit/>
          </a:bodyPr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58880" y="1328400"/>
            <a:ext cx="7100280" cy="24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</a:t>
            </a:r>
            <a:r>
              <a:rPr b="0" lang="es-ES" sz="40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2: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Anatomy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of </a:t>
            </a:r>
            <a:r>
              <a:rPr b="0" lang="es-ES" sz="4000" spc="-1" strike="noStrike">
                <a:solidFill>
                  <a:srgbClr val="ffffff"/>
                </a:solidFill>
                <a:latin typeface="Arial"/>
                <a:ea typeface="DejaVu Sans"/>
              </a:rPr>
              <a:t>a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r>
              <a:rPr b="0" lang="es-ES" sz="4000" spc="-9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Container  Docker</a:t>
            </a: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Volumes</a:t>
            </a:r>
            <a:endParaRPr b="0" lang="en-US" sz="40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s-ES" sz="4000" spc="-12" strike="noStrike">
                <a:solidFill>
                  <a:srgbClr val="ffffff"/>
                </a:solidFill>
                <a:latin typeface="Arial"/>
                <a:ea typeface="DejaVu Sans"/>
              </a:rPr>
              <a:t>Volume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Use</a:t>
            </a:r>
            <a:r>
              <a:rPr b="0" lang="es-ES" sz="4000" spc="-2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Cases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1680" y="330480"/>
            <a:ext cx="577008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Docker </a:t>
            </a:r>
            <a:r>
              <a:rPr b="0" lang="es-ES" sz="3200" spc="-12" strike="noStrike">
                <a:solidFill>
                  <a:srgbClr val="1aaaf7"/>
                </a:solidFill>
                <a:latin typeface="Arial"/>
                <a:ea typeface="DejaVu Sans"/>
              </a:rPr>
              <a:t>Image Pull: Pulls</a:t>
            </a:r>
            <a:r>
              <a:rPr b="0" lang="es-ES" sz="3200" spc="-75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Layers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F940B011-6D7C-4B71-9AC2-A7FEF1D44317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44" name="Imagen 5" descr=""/>
          <p:cNvPicPr/>
          <p:nvPr/>
        </p:nvPicPr>
        <p:blipFill>
          <a:blip r:embed="rId1"/>
          <a:stretch/>
        </p:blipFill>
        <p:spPr>
          <a:xfrm>
            <a:off x="114480" y="1571040"/>
            <a:ext cx="8913960" cy="199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01680" y="284760"/>
            <a:ext cx="270360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Docker</a:t>
            </a:r>
            <a:r>
              <a:rPr b="0" lang="es-ES" sz="2850" spc="-72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Volumes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403C2158-1C12-4B76-AEDA-C3786CA8267F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22640" y="870120"/>
            <a:ext cx="806184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07000" indent="-192960">
              <a:lnSpc>
                <a:spcPct val="100000"/>
              </a:lnSpc>
              <a:spcBef>
                <a:spcPts val="99"/>
              </a:spcBef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Volumes mount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directory on the host into the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at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specific</a:t>
            </a:r>
            <a:r>
              <a:rPr b="0" lang="es-ES" sz="18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location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422640" y="1504800"/>
            <a:ext cx="6288120" cy="14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1360" bIns="0">
            <a:spAutoFit/>
          </a:bodyPr>
          <a:p>
            <a:pPr marL="207000" indent="-192960">
              <a:lnSpc>
                <a:spcPct val="100000"/>
              </a:lnSpc>
              <a:spcBef>
                <a:spcPts val="641"/>
              </a:spcBef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Can be used to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share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(and persist) data between</a:t>
            </a:r>
            <a:r>
              <a:rPr b="0" lang="es-ES" sz="1800" spc="-7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containers</a:t>
            </a:r>
            <a:endParaRPr b="0" lang="en-US" sz="1800" spc="-1" strike="noStrike">
              <a:latin typeface="Arial"/>
            </a:endParaRPr>
          </a:p>
          <a:p>
            <a:pPr lvl="1" marL="492840" indent="-135720">
              <a:lnSpc>
                <a:spcPct val="100000"/>
              </a:lnSpc>
              <a:spcBef>
                <a:spcPts val="541"/>
              </a:spcBef>
              <a:buClr>
                <a:srgbClr val="1aaaf7"/>
              </a:buClr>
              <a:buFont typeface="Symbol"/>
              <a:buChar char=""/>
              <a:tabLst>
                <a:tab algn="l" pos="49356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Directory persists after the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is</a:t>
            </a:r>
            <a:r>
              <a:rPr b="0" lang="es-ES" sz="18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deleted</a:t>
            </a:r>
            <a:endParaRPr b="0" lang="en-US" sz="1800" spc="-1" strike="noStrike">
              <a:latin typeface="Arial"/>
            </a:endParaRPr>
          </a:p>
          <a:p>
            <a:pPr lvl="2" marL="1178640" indent="-150840">
              <a:lnSpc>
                <a:spcPct val="100000"/>
              </a:lnSpc>
              <a:spcBef>
                <a:spcPts val="176"/>
              </a:spcBef>
              <a:buClr>
                <a:srgbClr val="1aaaf7"/>
              </a:buClr>
              <a:buFont typeface="Symbol"/>
              <a:buChar char=""/>
              <a:tabLst>
                <a:tab algn="l" pos="1179360"/>
              </a:tabLst>
            </a:pP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Unless </a:t>
            </a:r>
            <a:r>
              <a:rPr b="0" lang="es-ES" sz="1500" spc="-1" strike="noStrike">
                <a:solidFill>
                  <a:srgbClr val="244256"/>
                </a:solidFill>
                <a:latin typeface="Arial"/>
                <a:ea typeface="DejaVu Sans"/>
              </a:rPr>
              <a:t>you </a:t>
            </a: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explicitly delete</a:t>
            </a:r>
            <a:r>
              <a:rPr b="0" lang="es-ES" sz="1500" spc="-21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244256"/>
                </a:solidFill>
                <a:latin typeface="Arial"/>
                <a:ea typeface="DejaVu Sans"/>
              </a:rPr>
              <a:t>it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tabLst>
                <a:tab algn="l" pos="1179360"/>
              </a:tabLst>
            </a:pPr>
            <a:endParaRPr b="0" lang="en-US" sz="1500" spc="-1" strike="noStrike">
              <a:latin typeface="Arial"/>
            </a:endParaRPr>
          </a:p>
          <a:p>
            <a:pPr marL="207000" indent="-192960">
              <a:lnSpc>
                <a:spcPct val="100000"/>
              </a:lnSpc>
              <a:buClr>
                <a:srgbClr val="1aaaf7"/>
              </a:buClr>
              <a:buFont typeface="Symbol"/>
              <a:buChar char=""/>
              <a:tabLst>
                <a:tab algn="l" pos="207720"/>
              </a:tabLst>
            </a:pP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Can be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created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in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a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Dockerfile or </a:t>
            </a:r>
            <a:r>
              <a:rPr b="0" lang="es-ES" sz="1800" spc="-1" strike="noStrike">
                <a:solidFill>
                  <a:srgbClr val="244256"/>
                </a:solidFill>
                <a:latin typeface="Arial"/>
                <a:ea typeface="DejaVu Sans"/>
              </a:rPr>
              <a:t>via</a:t>
            </a:r>
            <a:r>
              <a:rPr b="0" lang="es-ES" sz="18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244256"/>
                </a:solidFill>
                <a:latin typeface="Arial"/>
                <a:ea typeface="DejaVu Sans"/>
              </a:rPr>
              <a:t>CLI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01680" y="330480"/>
            <a:ext cx="336096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3200" spc="-12" strike="noStrike">
                <a:solidFill>
                  <a:srgbClr val="1aaaf7"/>
                </a:solidFill>
                <a:latin typeface="Arial"/>
                <a:ea typeface="DejaVu Sans"/>
              </a:rPr>
              <a:t>Why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Use</a:t>
            </a:r>
            <a:r>
              <a:rPr b="0" lang="es-ES" sz="3200" spc="-8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3200" spc="-7" strike="noStrike">
                <a:solidFill>
                  <a:srgbClr val="1aaaf7"/>
                </a:solidFill>
                <a:latin typeface="Arial"/>
                <a:ea typeface="DejaVu Sans"/>
              </a:rPr>
              <a:t>Volumes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A4B33CDC-C196-4CCC-878B-7F739ECBEB97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57920" y="1168920"/>
            <a:ext cx="8373600" cy="25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29400" indent="-315360">
              <a:lnSpc>
                <a:spcPct val="100000"/>
              </a:lnSpc>
              <a:spcBef>
                <a:spcPts val="99"/>
              </a:spcBef>
              <a:buClr>
                <a:srgbClr val="1aaaf7"/>
              </a:buClr>
              <a:buFont typeface="Symbol"/>
              <a:buChar char="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Mount local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source code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into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a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running</a:t>
            </a:r>
            <a:r>
              <a:rPr b="0" lang="es-ES" sz="2000" spc="-35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1" strike="noStrike">
                <a:solidFill>
                  <a:srgbClr val="708391"/>
                </a:solidFill>
                <a:latin typeface="Arial"/>
                <a:ea typeface="DejaVu Sans"/>
              </a:rPr>
              <a:t>container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tabLst>
                <a:tab algn="l" pos="329400"/>
                <a:tab algn="l" pos="330120"/>
              </a:tabLst>
            </a:pPr>
            <a:endParaRPr b="0" lang="en-US" sz="2000" spc="-1" strike="noStrike">
              <a:latin typeface="Arial"/>
            </a:endParaRPr>
          </a:p>
          <a:p>
            <a:pPr marL="329400">
              <a:lnSpc>
                <a:spcPts val="2171"/>
              </a:lnSpc>
              <a:spcBef>
                <a:spcPts val="6"/>
              </a:spcBef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Consolas"/>
                <a:ea typeface="DejaVu Sans"/>
              </a:rPr>
              <a:t>docker container run -v</a:t>
            </a:r>
            <a:r>
              <a:rPr b="0" lang="es-ES" sz="2000" spc="-86" strike="noStrike">
                <a:solidFill>
                  <a:srgbClr val="708391"/>
                </a:solidFill>
                <a:latin typeface="Consolas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Consolas"/>
                <a:ea typeface="DejaVu Sans"/>
              </a:rPr>
              <a:t>$(pwd):/usr/src/app/  myapp</a:t>
            </a:r>
            <a:endParaRPr b="0" lang="en-US" sz="2000" spc="-1" strike="noStrike">
              <a:latin typeface="Arial"/>
            </a:endParaRPr>
          </a:p>
          <a:p>
            <a:pPr marL="329400">
              <a:lnSpc>
                <a:spcPts val="2171"/>
              </a:lnSpc>
              <a:spcBef>
                <a:spcPts val="6"/>
              </a:spcBef>
              <a:tabLst>
                <a:tab algn="l" pos="329400"/>
                <a:tab algn="l" pos="330120"/>
              </a:tabLst>
            </a:pPr>
            <a:endParaRPr b="0" lang="en-US" sz="2000" spc="-1" strike="noStrike">
              <a:latin typeface="Arial"/>
            </a:endParaRPr>
          </a:p>
          <a:p>
            <a:pPr marL="329400" indent="-315360">
              <a:lnSpc>
                <a:spcPts val="2290"/>
              </a:lnSpc>
              <a:buClr>
                <a:srgbClr val="1aaaf7"/>
              </a:buClr>
              <a:buFont typeface="Arial"/>
              <a:buChar char="•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Improve</a:t>
            </a:r>
            <a:r>
              <a:rPr b="0" lang="es-ES" sz="2000" spc="-12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performance</a:t>
            </a:r>
            <a:endParaRPr b="0" lang="en-US" sz="2000" spc="-1" strike="noStrike">
              <a:latin typeface="Arial"/>
            </a:endParaRPr>
          </a:p>
          <a:p>
            <a:pPr marL="786600" indent="-361080">
              <a:lnSpc>
                <a:spcPts val="1950"/>
              </a:lnSpc>
              <a:spcBef>
                <a:spcPts val="136"/>
              </a:spcBef>
              <a:tabLst>
                <a:tab algn="l" pos="0"/>
              </a:tabLst>
            </a:pPr>
            <a:r>
              <a:rPr b="0" lang="es-ES" sz="1800" spc="-1" strike="noStrike">
                <a:solidFill>
                  <a:srgbClr val="1aaaf7"/>
                </a:solidFill>
                <a:latin typeface="Arial"/>
                <a:ea typeface="DejaVu Sans"/>
              </a:rPr>
              <a:t>−</a:t>
            </a:r>
            <a:r>
              <a:rPr b="0" lang="es-ES" sz="1800" spc="-1" strike="noStrike">
                <a:solidFill>
                  <a:srgbClr val="1aaaf7"/>
                </a:solidFill>
                <a:latin typeface="Arial"/>
                <a:ea typeface="DejaVu Sans"/>
              </a:rPr>
              <a:t>	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As directory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structures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get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complicated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traversing the tree </a:t>
            </a:r>
            <a:r>
              <a:rPr b="0" lang="es-ES" sz="1800" spc="-1" strike="noStrike">
                <a:solidFill>
                  <a:srgbClr val="708391"/>
                </a:solidFill>
                <a:latin typeface="Arial"/>
                <a:ea typeface="DejaVu Sans"/>
              </a:rPr>
              <a:t>can slow system  </a:t>
            </a:r>
            <a:r>
              <a:rPr b="0" lang="es-ES" sz="1800" spc="-7" strike="noStrike">
                <a:solidFill>
                  <a:srgbClr val="708391"/>
                </a:solidFill>
                <a:latin typeface="Arial"/>
                <a:ea typeface="DejaVu Sans"/>
              </a:rPr>
              <a:t>performance</a:t>
            </a:r>
            <a:endParaRPr b="0" lang="en-US" sz="1800" spc="-1" strike="noStrike">
              <a:latin typeface="Arial"/>
            </a:endParaRPr>
          </a:p>
          <a:p>
            <a:pPr marL="329400" indent="-315360">
              <a:lnSpc>
                <a:spcPct val="100000"/>
              </a:lnSpc>
              <a:spcBef>
                <a:spcPts val="1701"/>
              </a:spcBef>
              <a:buClr>
                <a:srgbClr val="1aaaf7"/>
              </a:buClr>
              <a:buFont typeface="Arial"/>
              <a:buChar char="•"/>
              <a:tabLst>
                <a:tab algn="l" pos="329400"/>
                <a:tab algn="l" pos="330120"/>
              </a:tabLst>
            </a:pP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Data</a:t>
            </a:r>
            <a:r>
              <a:rPr b="0" lang="es-ES" sz="2000" spc="-12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000" spc="-7" strike="noStrike">
                <a:solidFill>
                  <a:srgbClr val="708391"/>
                </a:solidFill>
                <a:latin typeface="Arial"/>
                <a:ea typeface="DejaVu Sans"/>
              </a:rPr>
              <a:t>persistence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440" y="0"/>
            <a:ext cx="9139680" cy="4107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"/>
          <p:cNvSpPr/>
          <p:nvPr/>
        </p:nvSpPr>
        <p:spPr>
          <a:xfrm>
            <a:off x="0" y="0"/>
            <a:ext cx="4174560" cy="5141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>
            <a:off x="8192880" y="4326120"/>
            <a:ext cx="721080" cy="602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758880" y="1328400"/>
            <a:ext cx="3351240" cy="12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3: 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Networking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07720" y="182880"/>
            <a:ext cx="8021520" cy="491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01680" y="284760"/>
            <a:ext cx="558396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What is Docker Bridge</a:t>
            </a:r>
            <a:r>
              <a:rPr b="0" lang="es-ES" sz="2850" spc="-86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Networking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71160" y="1376280"/>
            <a:ext cx="2920320" cy="2140920"/>
          </a:xfrm>
          <a:custGeom>
            <a:avLst/>
            <a:gdLst/>
            <a:ahLst/>
            <a:rect l="l" t="t" r="r" b="b"/>
            <a:pathLst>
              <a:path w="2921635" h="2142490">
                <a:moveTo>
                  <a:pt x="0" y="0"/>
                </a:moveTo>
                <a:lnTo>
                  <a:pt x="2921101" y="0"/>
                </a:lnTo>
                <a:lnTo>
                  <a:pt x="2921101" y="2141993"/>
                </a:lnTo>
                <a:lnTo>
                  <a:pt x="0" y="2141993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371160" y="1376280"/>
            <a:ext cx="2920320" cy="2140920"/>
          </a:xfrm>
          <a:custGeom>
            <a:avLst/>
            <a:gdLst/>
            <a:ahLst/>
            <a:rect l="l" t="t" r="r" b="b"/>
            <a:pathLst>
              <a:path w="2921635" h="2142490">
                <a:moveTo>
                  <a:pt x="0" y="0"/>
                </a:moveTo>
                <a:lnTo>
                  <a:pt x="2921101" y="0"/>
                </a:lnTo>
                <a:lnTo>
                  <a:pt x="2921101" y="2141993"/>
                </a:lnTo>
                <a:lnTo>
                  <a:pt x="0" y="2141993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1277280" y="1055160"/>
            <a:ext cx="1108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</a:t>
            </a:r>
            <a:r>
              <a:rPr b="0" lang="es-ES" sz="16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87800" y="2804040"/>
            <a:ext cx="2668680" cy="326160"/>
          </a:xfrm>
          <a:custGeom>
            <a:avLst/>
            <a:gdLst/>
            <a:ahLst/>
            <a:rect l="l" t="t" r="r" b="b"/>
            <a:pathLst>
              <a:path w="2670175" h="327660">
                <a:moveTo>
                  <a:pt x="0" y="0"/>
                </a:moveTo>
                <a:lnTo>
                  <a:pt x="2669999" y="0"/>
                </a:lnTo>
                <a:lnTo>
                  <a:pt x="2669999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6"/>
          <p:cNvSpPr/>
          <p:nvPr/>
        </p:nvSpPr>
        <p:spPr>
          <a:xfrm>
            <a:off x="487800" y="2804040"/>
            <a:ext cx="2668680" cy="326160"/>
          </a:xfrm>
          <a:custGeom>
            <a:avLst/>
            <a:gdLst/>
            <a:ahLst/>
            <a:rect l="l" t="t" r="r" b="b"/>
            <a:pathLst>
              <a:path w="2670175" h="327660">
                <a:moveTo>
                  <a:pt x="0" y="0"/>
                </a:moveTo>
                <a:lnTo>
                  <a:pt x="2669999" y="0"/>
                </a:lnTo>
                <a:lnTo>
                  <a:pt x="2669999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7"/>
          <p:cNvSpPr/>
          <p:nvPr/>
        </p:nvSpPr>
        <p:spPr>
          <a:xfrm>
            <a:off x="1402920" y="2842920"/>
            <a:ext cx="85140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470880" y="1979640"/>
            <a:ext cx="817560" cy="392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9"/>
          <p:cNvSpPr/>
          <p:nvPr/>
        </p:nvSpPr>
        <p:spPr>
          <a:xfrm>
            <a:off x="1417680" y="1979640"/>
            <a:ext cx="817560" cy="392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0"/>
          <p:cNvSpPr/>
          <p:nvPr/>
        </p:nvSpPr>
        <p:spPr>
          <a:xfrm>
            <a:off x="630360" y="177516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1577160" y="177516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882720" y="235080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3"/>
          <p:cNvSpPr/>
          <p:nvPr/>
        </p:nvSpPr>
        <p:spPr>
          <a:xfrm>
            <a:off x="1827000" y="2328120"/>
            <a:ext cx="360" cy="470880"/>
          </a:xfrm>
          <a:custGeom>
            <a:avLst/>
            <a:gdLst/>
            <a:ahLst/>
            <a:rect l="l" t="t" r="r" b="b"/>
            <a:pathLst>
              <a:path w="0" h="472439">
                <a:moveTo>
                  <a:pt x="0" y="0"/>
                </a:moveTo>
                <a:lnTo>
                  <a:pt x="0" y="47188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4"/>
          <p:cNvSpPr/>
          <p:nvPr/>
        </p:nvSpPr>
        <p:spPr>
          <a:xfrm>
            <a:off x="2369880" y="1973520"/>
            <a:ext cx="817560" cy="392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5"/>
          <p:cNvSpPr/>
          <p:nvPr/>
        </p:nvSpPr>
        <p:spPr>
          <a:xfrm>
            <a:off x="2529360" y="176868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16"/>
          <p:cNvSpPr/>
          <p:nvPr/>
        </p:nvSpPr>
        <p:spPr>
          <a:xfrm>
            <a:off x="2781720" y="234432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7"/>
          <p:cNvSpPr/>
          <p:nvPr/>
        </p:nvSpPr>
        <p:spPr>
          <a:xfrm>
            <a:off x="3732840" y="1337400"/>
            <a:ext cx="5207400" cy="2140920"/>
          </a:xfrm>
          <a:custGeom>
            <a:avLst/>
            <a:gdLst/>
            <a:ahLst/>
            <a:rect l="l" t="t" r="r" b="b"/>
            <a:pathLst>
              <a:path w="5208905" h="2142490">
                <a:moveTo>
                  <a:pt x="0" y="0"/>
                </a:moveTo>
                <a:lnTo>
                  <a:pt x="5208889" y="0"/>
                </a:lnTo>
                <a:lnTo>
                  <a:pt x="5208889" y="2141995"/>
                </a:lnTo>
                <a:lnTo>
                  <a:pt x="0" y="2141995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8"/>
          <p:cNvSpPr/>
          <p:nvPr/>
        </p:nvSpPr>
        <p:spPr>
          <a:xfrm>
            <a:off x="3732840" y="1337400"/>
            <a:ext cx="5207400" cy="2140920"/>
          </a:xfrm>
          <a:custGeom>
            <a:avLst/>
            <a:gdLst/>
            <a:ahLst/>
            <a:rect l="l" t="t" r="r" b="b"/>
            <a:pathLst>
              <a:path w="5208905" h="2142490">
                <a:moveTo>
                  <a:pt x="0" y="0"/>
                </a:moveTo>
                <a:lnTo>
                  <a:pt x="5208889" y="0"/>
                </a:lnTo>
                <a:lnTo>
                  <a:pt x="5208889" y="2141995"/>
                </a:lnTo>
                <a:lnTo>
                  <a:pt x="0" y="2141995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9"/>
          <p:cNvSpPr/>
          <p:nvPr/>
        </p:nvSpPr>
        <p:spPr>
          <a:xfrm>
            <a:off x="5782680" y="1016280"/>
            <a:ext cx="1108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</a:t>
            </a:r>
            <a:r>
              <a:rPr b="0" lang="es-ES" sz="1600" spc="-80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5" name="CustomShape 20"/>
          <p:cNvSpPr/>
          <p:nvPr/>
        </p:nvSpPr>
        <p:spPr>
          <a:xfrm>
            <a:off x="3849480" y="2765160"/>
            <a:ext cx="1977120" cy="326160"/>
          </a:xfrm>
          <a:custGeom>
            <a:avLst/>
            <a:gdLst/>
            <a:ahLst/>
            <a:rect l="l" t="t" r="r" b="b"/>
            <a:pathLst>
              <a:path w="1978660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1"/>
          <p:cNvSpPr/>
          <p:nvPr/>
        </p:nvSpPr>
        <p:spPr>
          <a:xfrm>
            <a:off x="3849480" y="2765160"/>
            <a:ext cx="1977120" cy="326160"/>
          </a:xfrm>
          <a:custGeom>
            <a:avLst/>
            <a:gdLst/>
            <a:ahLst/>
            <a:rect l="l" t="t" r="r" b="b"/>
            <a:pathLst>
              <a:path w="1978660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2"/>
          <p:cNvSpPr/>
          <p:nvPr/>
        </p:nvSpPr>
        <p:spPr>
          <a:xfrm>
            <a:off x="4418640" y="2804400"/>
            <a:ext cx="85140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8" name="CustomShape 23"/>
          <p:cNvSpPr/>
          <p:nvPr/>
        </p:nvSpPr>
        <p:spPr>
          <a:xfrm>
            <a:off x="3832560" y="1940760"/>
            <a:ext cx="817560" cy="3924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4"/>
          <p:cNvSpPr/>
          <p:nvPr/>
        </p:nvSpPr>
        <p:spPr>
          <a:xfrm>
            <a:off x="5045400" y="1959120"/>
            <a:ext cx="817560" cy="3924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5"/>
          <p:cNvSpPr/>
          <p:nvPr/>
        </p:nvSpPr>
        <p:spPr>
          <a:xfrm>
            <a:off x="3992040" y="173628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26"/>
          <p:cNvSpPr/>
          <p:nvPr/>
        </p:nvSpPr>
        <p:spPr>
          <a:xfrm>
            <a:off x="5493240" y="2289240"/>
            <a:ext cx="360" cy="470880"/>
          </a:xfrm>
          <a:custGeom>
            <a:avLst/>
            <a:gdLst/>
            <a:ahLst/>
            <a:rect l="l" t="t" r="r" b="b"/>
            <a:pathLst>
              <a:path w="0" h="472439">
                <a:moveTo>
                  <a:pt x="0" y="0"/>
                </a:moveTo>
                <a:lnTo>
                  <a:pt x="0" y="47188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7"/>
          <p:cNvSpPr/>
          <p:nvPr/>
        </p:nvSpPr>
        <p:spPr>
          <a:xfrm>
            <a:off x="5243400" y="173628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3" name="CustomShape 28"/>
          <p:cNvSpPr/>
          <p:nvPr/>
        </p:nvSpPr>
        <p:spPr>
          <a:xfrm>
            <a:off x="4244040" y="231192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9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9"/>
          <p:cNvSpPr/>
          <p:nvPr/>
        </p:nvSpPr>
        <p:spPr>
          <a:xfrm>
            <a:off x="6227280" y="1959120"/>
            <a:ext cx="817560" cy="392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0"/>
          <p:cNvSpPr/>
          <p:nvPr/>
        </p:nvSpPr>
        <p:spPr>
          <a:xfrm>
            <a:off x="6386760" y="175464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6" name="CustomShape 31"/>
          <p:cNvSpPr/>
          <p:nvPr/>
        </p:nvSpPr>
        <p:spPr>
          <a:xfrm>
            <a:off x="6638760" y="232992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2"/>
          <p:cNvSpPr/>
          <p:nvPr/>
        </p:nvSpPr>
        <p:spPr>
          <a:xfrm>
            <a:off x="6308280" y="2787120"/>
            <a:ext cx="1977120" cy="326160"/>
          </a:xfrm>
          <a:custGeom>
            <a:avLst/>
            <a:gdLst/>
            <a:ahLst/>
            <a:rect l="l" t="t" r="r" b="b"/>
            <a:pathLst>
              <a:path w="1978659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solidFill>
            <a:srgbClr val="23da7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3"/>
          <p:cNvSpPr/>
          <p:nvPr/>
        </p:nvSpPr>
        <p:spPr>
          <a:xfrm>
            <a:off x="6308280" y="2787120"/>
            <a:ext cx="1977120" cy="326160"/>
          </a:xfrm>
          <a:custGeom>
            <a:avLst/>
            <a:gdLst/>
            <a:ahLst/>
            <a:rect l="l" t="t" r="r" b="b"/>
            <a:pathLst>
              <a:path w="1978659" h="327660">
                <a:moveTo>
                  <a:pt x="0" y="0"/>
                </a:moveTo>
                <a:lnTo>
                  <a:pt x="1978196" y="0"/>
                </a:lnTo>
                <a:lnTo>
                  <a:pt x="1978196" y="327599"/>
                </a:lnTo>
                <a:lnTo>
                  <a:pt x="0" y="327599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4"/>
          <p:cNvSpPr/>
          <p:nvPr/>
        </p:nvSpPr>
        <p:spPr>
          <a:xfrm>
            <a:off x="6877440" y="2826360"/>
            <a:ext cx="85140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bridgenet3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0" name="CustomShape 35"/>
          <p:cNvSpPr/>
          <p:nvPr/>
        </p:nvSpPr>
        <p:spPr>
          <a:xfrm>
            <a:off x="7370280" y="1959120"/>
            <a:ext cx="817560" cy="39240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6"/>
          <p:cNvSpPr/>
          <p:nvPr/>
        </p:nvSpPr>
        <p:spPr>
          <a:xfrm>
            <a:off x="7529760" y="1754640"/>
            <a:ext cx="51084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</a:t>
            </a:r>
            <a:r>
              <a:rPr b="0" lang="es-ES" sz="12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244256"/>
                </a:solidFill>
                <a:latin typeface="Arial"/>
                <a:ea typeface="DejaVu Sans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2" name="CustomShape 37"/>
          <p:cNvSpPr/>
          <p:nvPr/>
        </p:nvSpPr>
        <p:spPr>
          <a:xfrm>
            <a:off x="7781760" y="232992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40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8"/>
          <p:cNvSpPr/>
          <p:nvPr/>
        </p:nvSpPr>
        <p:spPr>
          <a:xfrm>
            <a:off x="444240" y="3609720"/>
            <a:ext cx="8215560" cy="7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7" strike="noStrike">
                <a:solidFill>
                  <a:srgbClr val="000000"/>
                </a:solidFill>
                <a:latin typeface="Consolas"/>
                <a:ea typeface="DejaVu Sans"/>
              </a:rPr>
              <a:t>docker network create -d bridge --name</a:t>
            </a:r>
            <a:r>
              <a:rPr b="0" lang="es-ES" sz="2400" spc="-106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s-ES" sz="2400" spc="-7" strike="noStrike">
                <a:solidFill>
                  <a:srgbClr val="000000"/>
                </a:solidFill>
                <a:latin typeface="Consolas"/>
                <a:ea typeface="DejaVu Sans"/>
              </a:rPr>
              <a:t>bridgenet1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4" name="CustomShape 39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B8A65122-4D10-443B-9E1D-2EA4DBAA0D15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01680" y="284760"/>
            <a:ext cx="725076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Docker Bridge Networking and Port</a:t>
            </a:r>
            <a:r>
              <a:rPr b="0" lang="es-ES" sz="2850" spc="-80" strike="noStrike">
                <a:solidFill>
                  <a:srgbClr val="1aaaf7"/>
                </a:solidFill>
                <a:latin typeface="Arial"/>
                <a:ea typeface="DejaVu Sans"/>
              </a:rPr>
              <a:t> </a:t>
            </a:r>
            <a:r>
              <a:rPr b="0" lang="es-ES" sz="2850" spc="-1" strike="noStrike">
                <a:solidFill>
                  <a:srgbClr val="1aaaf7"/>
                </a:solidFill>
                <a:latin typeface="Arial"/>
                <a:ea typeface="DejaVu Sans"/>
              </a:rPr>
              <a:t>Mapping</a:t>
            </a:r>
            <a:endParaRPr b="0" lang="en-US" sz="285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997200" y="1531800"/>
            <a:ext cx="2596320" cy="2107440"/>
          </a:xfrm>
          <a:custGeom>
            <a:avLst/>
            <a:gdLst/>
            <a:ahLst/>
            <a:rect l="l" t="t" r="r" b="b"/>
            <a:pathLst>
              <a:path w="2597785" h="2108835">
                <a:moveTo>
                  <a:pt x="0" y="0"/>
                </a:moveTo>
                <a:lnTo>
                  <a:pt x="2597384" y="0"/>
                </a:lnTo>
                <a:lnTo>
                  <a:pt x="2597384" y="2108688"/>
                </a:lnTo>
                <a:lnTo>
                  <a:pt x="0" y="2108688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997200" y="1531800"/>
            <a:ext cx="2596320" cy="2107440"/>
          </a:xfrm>
          <a:custGeom>
            <a:avLst/>
            <a:gdLst/>
            <a:ahLst/>
            <a:rect l="l" t="t" r="r" b="b"/>
            <a:pathLst>
              <a:path w="2597785" h="2108835">
                <a:moveTo>
                  <a:pt x="0" y="0"/>
                </a:moveTo>
                <a:lnTo>
                  <a:pt x="2597384" y="0"/>
                </a:lnTo>
                <a:lnTo>
                  <a:pt x="2597384" y="2108688"/>
                </a:lnTo>
                <a:lnTo>
                  <a:pt x="0" y="2108688"/>
                </a:lnTo>
                <a:lnTo>
                  <a:pt x="0" y="0"/>
                </a:lnTo>
                <a:close/>
              </a:path>
            </a:pathLst>
          </a:custGeom>
          <a:noFill/>
          <a:ln w="1260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"/>
          <p:cNvSpPr/>
          <p:nvPr/>
        </p:nvSpPr>
        <p:spPr>
          <a:xfrm>
            <a:off x="2297160" y="3638520"/>
            <a:ext cx="360" cy="571320"/>
          </a:xfrm>
          <a:custGeom>
            <a:avLst/>
            <a:gdLst/>
            <a:ahLst/>
            <a:rect l="l" t="t" r="r" b="b"/>
            <a:pathLst>
              <a:path w="0" h="572770">
                <a:moveTo>
                  <a:pt x="0" y="0"/>
                </a:moveTo>
                <a:lnTo>
                  <a:pt x="0" y="572698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5"/>
          <p:cNvSpPr/>
          <p:nvPr/>
        </p:nvSpPr>
        <p:spPr>
          <a:xfrm>
            <a:off x="1656720" y="1210680"/>
            <a:ext cx="127692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600" spc="-7" strike="noStrike">
                <a:solidFill>
                  <a:srgbClr val="244256"/>
                </a:solidFill>
                <a:latin typeface="Arial"/>
                <a:ea typeface="DejaVu Sans"/>
              </a:rPr>
              <a:t>Docker host</a:t>
            </a:r>
            <a:r>
              <a:rPr b="0" lang="es-ES" sz="1600" spc="-8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600" spc="-1" strike="noStrike">
                <a:solidFill>
                  <a:srgbClr val="244256"/>
                </a:solidFill>
                <a:latin typeface="Arial"/>
                <a:ea typeface="DejaVu Sans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2297160" y="3121200"/>
            <a:ext cx="360" cy="271440"/>
          </a:xfrm>
          <a:custGeom>
            <a:avLst/>
            <a:gdLst/>
            <a:ahLst/>
            <a:rect l="l" t="t" r="r" b="b"/>
            <a:pathLst>
              <a:path w="0" h="273050">
                <a:moveTo>
                  <a:pt x="0" y="0"/>
                </a:moveTo>
                <a:lnTo>
                  <a:pt x="0" y="272874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"/>
          <p:cNvSpPr/>
          <p:nvPr/>
        </p:nvSpPr>
        <p:spPr>
          <a:xfrm>
            <a:off x="1444680" y="2793600"/>
            <a:ext cx="1675080" cy="264960"/>
          </a:xfrm>
          <a:prstGeom prst="rect">
            <a:avLst/>
          </a:prstGeom>
          <a:solidFill>
            <a:srgbClr val="23da7e"/>
          </a:solidFill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2200" bIns="0">
            <a:spAutoFit/>
          </a:bodyPr>
          <a:p>
            <a:pPr algn="ctr">
              <a:lnSpc>
                <a:spcPct val="100000"/>
              </a:lnSpc>
              <a:spcBef>
                <a:spcPts val="408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Bridge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CustomShape 8"/>
          <p:cNvSpPr/>
          <p:nvPr/>
        </p:nvSpPr>
        <p:spPr>
          <a:xfrm>
            <a:off x="1886400" y="1770120"/>
            <a:ext cx="817560" cy="392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9"/>
          <p:cNvSpPr/>
          <p:nvPr/>
        </p:nvSpPr>
        <p:spPr>
          <a:xfrm>
            <a:off x="1003680" y="1565280"/>
            <a:ext cx="258372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0" lang="es-ES" sz="1200" spc="-7" strike="noStrike">
                <a:solidFill>
                  <a:srgbClr val="244256"/>
                </a:solidFill>
                <a:latin typeface="Arial"/>
                <a:ea typeface="DejaVu Sans"/>
              </a:rPr>
              <a:t>Cntnr1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4" name="CustomShape 10"/>
          <p:cNvSpPr/>
          <p:nvPr/>
        </p:nvSpPr>
        <p:spPr>
          <a:xfrm>
            <a:off x="2298240" y="2339280"/>
            <a:ext cx="360" cy="448200"/>
          </a:xfrm>
          <a:custGeom>
            <a:avLst/>
            <a:gdLst/>
            <a:ahLst/>
            <a:rect l="l" t="t" r="r" b="b"/>
            <a:pathLst>
              <a:path w="0" h="449580">
                <a:moveTo>
                  <a:pt x="0" y="0"/>
                </a:moveTo>
                <a:lnTo>
                  <a:pt x="0" y="449396"/>
                </a:lnTo>
              </a:path>
            </a:pathLst>
          </a:custGeom>
          <a:noFill/>
          <a:ln w="28440">
            <a:solidFill>
              <a:srgbClr val="1121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1"/>
          <p:cNvSpPr/>
          <p:nvPr/>
        </p:nvSpPr>
        <p:spPr>
          <a:xfrm>
            <a:off x="1929960" y="2094840"/>
            <a:ext cx="735120" cy="243000"/>
          </a:xfrm>
          <a:custGeom>
            <a:avLst/>
            <a:gdLst/>
            <a:ahLst/>
            <a:rect l="l" t="t" r="r" b="b"/>
            <a:pathLst>
              <a:path w="736600" h="244475">
                <a:moveTo>
                  <a:pt x="0" y="0"/>
                </a:moveTo>
                <a:lnTo>
                  <a:pt x="736488" y="0"/>
                </a:lnTo>
                <a:lnTo>
                  <a:pt x="736488" y="244199"/>
                </a:lnTo>
                <a:lnTo>
                  <a:pt x="0" y="244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2"/>
          <p:cNvSpPr/>
          <p:nvPr/>
        </p:nvSpPr>
        <p:spPr>
          <a:xfrm>
            <a:off x="1929960" y="2094840"/>
            <a:ext cx="735120" cy="207720"/>
          </a:xfrm>
          <a:prstGeom prst="rect">
            <a:avLst/>
          </a:prstGeom>
          <a:noFill/>
          <a:ln w="2844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>
            <a:spAutoFit/>
          </a:bodyPr>
          <a:p>
            <a:pPr marL="92880">
              <a:lnSpc>
                <a:spcPct val="100000"/>
              </a:lnSpc>
              <a:spcBef>
                <a:spcPts val="201"/>
              </a:spcBef>
            </a:pPr>
            <a:r>
              <a:rPr b="0" lang="es-ES" sz="1200" spc="-7" strike="noStrike">
                <a:solidFill>
                  <a:srgbClr val="000000"/>
                </a:solidFill>
                <a:latin typeface="Arial"/>
                <a:ea typeface="DejaVu Sans"/>
              </a:rPr>
              <a:t>10.0.0.8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7" name="CustomShape 13"/>
          <p:cNvSpPr/>
          <p:nvPr/>
        </p:nvSpPr>
        <p:spPr>
          <a:xfrm>
            <a:off x="1231200" y="4213080"/>
            <a:ext cx="5383440" cy="264240"/>
          </a:xfrm>
          <a:prstGeom prst="rect">
            <a:avLst/>
          </a:prstGeom>
          <a:solidFill>
            <a:srgbClr val="23da7e"/>
          </a:solidFill>
          <a:ln w="12600">
            <a:solidFill>
              <a:srgbClr val="7083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51480" bIns="0">
            <a:spAutoFit/>
          </a:bodyPr>
          <a:p>
            <a:pPr marL="1788120">
              <a:lnSpc>
                <a:spcPct val="100000"/>
              </a:lnSpc>
              <a:spcBef>
                <a:spcPts val="405"/>
              </a:spcBef>
            </a:pP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L2/L3 physical</a:t>
            </a:r>
            <a:r>
              <a:rPr b="0" lang="es-ES" sz="1400" spc="-1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ffffff"/>
                </a:solidFill>
                <a:latin typeface="Arial"/>
                <a:ea typeface="DejaVu Sans"/>
              </a:rPr>
              <a:t>network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8" name="CustomShape 14"/>
          <p:cNvSpPr/>
          <p:nvPr/>
        </p:nvSpPr>
        <p:spPr>
          <a:xfrm>
            <a:off x="2726640" y="2075040"/>
            <a:ext cx="2811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:80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9" name="CustomShape 15"/>
          <p:cNvSpPr/>
          <p:nvPr/>
        </p:nvSpPr>
        <p:spPr>
          <a:xfrm>
            <a:off x="2982600" y="3380760"/>
            <a:ext cx="4791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:8080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16"/>
          <p:cNvSpPr/>
          <p:nvPr/>
        </p:nvSpPr>
        <p:spPr>
          <a:xfrm>
            <a:off x="1685880" y="3394080"/>
            <a:ext cx="1221480" cy="207720"/>
          </a:xfrm>
          <a:prstGeom prst="rect">
            <a:avLst/>
          </a:prstGeom>
          <a:solidFill>
            <a:srgbClr val="ffffff"/>
          </a:solidFill>
          <a:ln w="2844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>
            <a:spAutoFit/>
          </a:bodyPr>
          <a:p>
            <a:pPr marL="208440">
              <a:lnSpc>
                <a:spcPct val="100000"/>
              </a:lnSpc>
              <a:spcBef>
                <a:spcPts val="201"/>
              </a:spcBef>
            </a:pPr>
            <a:r>
              <a:rPr b="0" lang="es-ES" sz="1200" spc="-7" strike="noStrike">
                <a:solidFill>
                  <a:srgbClr val="000000"/>
                </a:solidFill>
                <a:latin typeface="Arial"/>
                <a:ea typeface="DejaVu Sans"/>
              </a:rPr>
              <a:t>172.14.3.55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1" name="CustomShape 17"/>
          <p:cNvSpPr/>
          <p:nvPr/>
        </p:nvSpPr>
        <p:spPr>
          <a:xfrm>
            <a:off x="3984840" y="2197440"/>
            <a:ext cx="453492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1600" spc="-1" strike="noStrike">
                <a:solidFill>
                  <a:srgbClr val="244256"/>
                </a:solidFill>
                <a:latin typeface="Courier New"/>
                <a:ea typeface="DejaVu Sans"/>
              </a:rPr>
              <a:t>$ </a:t>
            </a:r>
            <a:r>
              <a:rPr b="1" lang="es-ES" sz="1600" spc="-7" strike="noStrike">
                <a:solidFill>
                  <a:srgbClr val="244256"/>
                </a:solidFill>
                <a:latin typeface="Courier New"/>
                <a:ea typeface="DejaVu Sans"/>
              </a:rPr>
              <a:t>docker container run -p 8080:80</a:t>
            </a:r>
            <a:r>
              <a:rPr b="1" lang="es-ES" sz="1600" spc="-86" strike="noStrike">
                <a:solidFill>
                  <a:srgbClr val="244256"/>
                </a:solidFill>
                <a:latin typeface="Courier New"/>
                <a:ea typeface="DejaVu Sans"/>
              </a:rPr>
              <a:t> </a:t>
            </a:r>
            <a:r>
              <a:rPr b="1" lang="es-ES" sz="1600" spc="-7" strike="noStrike">
                <a:solidFill>
                  <a:srgbClr val="244256"/>
                </a:solidFill>
                <a:latin typeface="Courier New"/>
                <a:ea typeface="DejaVu Sans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CustomShape 18"/>
          <p:cNvSpPr/>
          <p:nvPr/>
        </p:nvSpPr>
        <p:spPr>
          <a:xfrm>
            <a:off x="3314160" y="2382480"/>
            <a:ext cx="360" cy="750240"/>
          </a:xfrm>
          <a:custGeom>
            <a:avLst/>
            <a:gdLst/>
            <a:ahLst/>
            <a:rect l="l" t="t" r="r" b="b"/>
            <a:pathLst>
              <a:path w="0" h="751839">
                <a:moveTo>
                  <a:pt x="0" y="0"/>
                </a:moveTo>
                <a:lnTo>
                  <a:pt x="0" y="75138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9"/>
          <p:cNvSpPr/>
          <p:nvPr/>
        </p:nvSpPr>
        <p:spPr>
          <a:xfrm>
            <a:off x="3180960" y="2233440"/>
            <a:ext cx="198000" cy="2080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0"/>
          <p:cNvSpPr/>
          <p:nvPr/>
        </p:nvSpPr>
        <p:spPr>
          <a:xfrm>
            <a:off x="3232440" y="3114720"/>
            <a:ext cx="162360" cy="209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1"/>
          <p:cNvSpPr/>
          <p:nvPr/>
        </p:nvSpPr>
        <p:spPr>
          <a:xfrm>
            <a:off x="6684120" y="1723680"/>
            <a:ext cx="427320" cy="379440"/>
          </a:xfrm>
          <a:custGeom>
            <a:avLst/>
            <a:gdLst/>
            <a:ahLst/>
            <a:rect l="l" t="t" r="r" b="b"/>
            <a:pathLst>
              <a:path w="428625" h="381000">
                <a:moveTo>
                  <a:pt x="0" y="0"/>
                </a:moveTo>
                <a:lnTo>
                  <a:pt x="428374" y="380521"/>
                </a:lnTo>
              </a:path>
            </a:pathLst>
          </a:custGeom>
          <a:noFill/>
          <a:ln w="19080">
            <a:solidFill>
              <a:srgbClr val="17151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2"/>
          <p:cNvSpPr/>
          <p:nvPr/>
        </p:nvSpPr>
        <p:spPr>
          <a:xfrm>
            <a:off x="7081920" y="2071080"/>
            <a:ext cx="102960" cy="986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3"/>
          <p:cNvSpPr/>
          <p:nvPr/>
        </p:nvSpPr>
        <p:spPr>
          <a:xfrm>
            <a:off x="7853760" y="1723680"/>
            <a:ext cx="103320" cy="345960"/>
          </a:xfrm>
          <a:custGeom>
            <a:avLst/>
            <a:gdLst/>
            <a:ahLst/>
            <a:rect l="l" t="t" r="r" b="b"/>
            <a:pathLst>
              <a:path w="104775" h="347344">
                <a:moveTo>
                  <a:pt x="104599" y="0"/>
                </a:moveTo>
                <a:lnTo>
                  <a:pt x="0" y="346991"/>
                </a:lnTo>
              </a:path>
            </a:pathLst>
          </a:custGeom>
          <a:noFill/>
          <a:ln w="19080">
            <a:solidFill>
              <a:srgbClr val="17151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4"/>
          <p:cNvSpPr/>
          <p:nvPr/>
        </p:nvSpPr>
        <p:spPr>
          <a:xfrm>
            <a:off x="7814160" y="2052000"/>
            <a:ext cx="77760" cy="1094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5"/>
          <p:cNvSpPr/>
          <p:nvPr/>
        </p:nvSpPr>
        <p:spPr>
          <a:xfrm>
            <a:off x="6244200" y="1434240"/>
            <a:ext cx="74520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Host</a:t>
            </a:r>
            <a:r>
              <a:rPr b="0" lang="es-ES" sz="14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0" name="CustomShape 26"/>
          <p:cNvSpPr/>
          <p:nvPr/>
        </p:nvSpPr>
        <p:spPr>
          <a:xfrm>
            <a:off x="289080" y="4823640"/>
            <a:ext cx="190800" cy="29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25560">
              <a:lnSpc>
                <a:spcPct val="100000"/>
              </a:lnSpc>
              <a:spcBef>
                <a:spcPts val="6"/>
              </a:spcBef>
            </a:pPr>
            <a:fld id="{7A3A8E37-39DB-45EF-A3E3-20FE6B194893}" type="slidenum">
              <a:rPr b="0" lang="es-ES" sz="1000" spc="-1" strike="noStrike">
                <a:solidFill>
                  <a:srgbClr val="1aaaf7"/>
                </a:solidFill>
                <a:latin typeface="Arial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1" name="CustomShape 27"/>
          <p:cNvSpPr/>
          <p:nvPr/>
        </p:nvSpPr>
        <p:spPr>
          <a:xfrm>
            <a:off x="7666560" y="1434240"/>
            <a:ext cx="1150560" cy="2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Container</a:t>
            </a:r>
            <a:r>
              <a:rPr b="0" lang="es-ES" sz="1400" spc="-7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port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758880" y="1328400"/>
            <a:ext cx="3946320" cy="12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4000" spc="-12" strike="noStrike">
                <a:solidFill>
                  <a:srgbClr val="000000"/>
                </a:solidFill>
                <a:latin typeface="Arial"/>
                <a:ea typeface="DejaVu Sans"/>
              </a:rPr>
              <a:t>Section </a:t>
            </a: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4: 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r>
              <a:rPr b="0" lang="es-ES" sz="4000" spc="-9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4000" spc="-7" strike="noStrike">
                <a:solidFill>
                  <a:srgbClr val="ffffff"/>
                </a:solidFill>
                <a:latin typeface="Arial"/>
                <a:ea typeface="DejaVu Sans"/>
              </a:rPr>
              <a:t>Compose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442480" y="4509000"/>
            <a:ext cx="2988720" cy="5803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5487120" y="4530600"/>
            <a:ext cx="2899080" cy="490680"/>
          </a:xfrm>
          <a:custGeom>
            <a:avLst/>
            <a:gdLst/>
            <a:ah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"/>
          <p:cNvSpPr/>
          <p:nvPr/>
        </p:nvSpPr>
        <p:spPr>
          <a:xfrm>
            <a:off x="316080" y="273240"/>
            <a:ext cx="756792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Multi 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265320" y="4862160"/>
            <a:ext cx="151560" cy="1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900" spc="-7" strike="noStrike">
                <a:solidFill>
                  <a:srgbClr val="797979"/>
                </a:solidFill>
                <a:latin typeface="Arial"/>
                <a:ea typeface="DejaVu Sans"/>
              </a:rPr>
              <a:t>49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243000" y="1107720"/>
            <a:ext cx="4217040" cy="444960"/>
          </a:xfrm>
          <a:custGeom>
            <a:avLst/>
            <a:gdLst/>
            <a:ahLst/>
            <a:rect l="l" t="t" r="r" b="b"/>
            <a:pathLst>
              <a:path w="4218305" h="446405">
                <a:moveTo>
                  <a:pt x="0" y="74302"/>
                </a:moveTo>
                <a:lnTo>
                  <a:pt x="5838" y="45381"/>
                </a:lnTo>
                <a:lnTo>
                  <a:pt x="21762" y="21763"/>
                </a:lnTo>
                <a:lnTo>
                  <a:pt x="45379" y="5839"/>
                </a:lnTo>
                <a:lnTo>
                  <a:pt x="74300" y="0"/>
                </a:lnTo>
                <a:lnTo>
                  <a:pt x="4144004" y="0"/>
                </a:lnTo>
                <a:lnTo>
                  <a:pt x="4185242" y="12484"/>
                </a:lnTo>
                <a:lnTo>
                  <a:pt x="4212651" y="45868"/>
                </a:lnTo>
                <a:lnTo>
                  <a:pt x="4218304" y="74302"/>
                </a:lnTo>
                <a:lnTo>
                  <a:pt x="4218304" y="371496"/>
                </a:lnTo>
                <a:lnTo>
                  <a:pt x="4212467" y="400419"/>
                </a:lnTo>
                <a:lnTo>
                  <a:pt x="4196548" y="424036"/>
                </a:lnTo>
                <a:lnTo>
                  <a:pt x="4172931" y="439960"/>
                </a:lnTo>
                <a:lnTo>
                  <a:pt x="4144004" y="445799"/>
                </a:lnTo>
                <a:lnTo>
                  <a:pt x="74300" y="445799"/>
                </a:lnTo>
                <a:lnTo>
                  <a:pt x="45379" y="439960"/>
                </a:lnTo>
                <a:lnTo>
                  <a:pt x="21762" y="424036"/>
                </a:lnTo>
                <a:lnTo>
                  <a:pt x="5838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6"/>
          <p:cNvSpPr/>
          <p:nvPr/>
        </p:nvSpPr>
        <p:spPr>
          <a:xfrm>
            <a:off x="415800" y="1591920"/>
            <a:ext cx="3760200" cy="9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>
            <a:spAutoFit/>
          </a:bodyPr>
          <a:p>
            <a:pPr marL="271080" indent="-257040">
              <a:lnSpc>
                <a:spcPct val="100000"/>
              </a:lnSpc>
              <a:spcBef>
                <a:spcPts val="295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Build and run one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at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a</a:t>
            </a:r>
            <a:r>
              <a:rPr b="0" lang="es-ES" sz="1400" spc="-41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time</a:t>
            </a:r>
            <a:endParaRPr b="0" lang="en-US" sz="1400" spc="-1" strike="noStrike">
              <a:latin typeface="Arial"/>
            </a:endParaRPr>
          </a:p>
          <a:p>
            <a:pPr marL="271080" indent="-25704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Manually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connect containers</a:t>
            </a:r>
            <a:r>
              <a:rPr b="0" lang="es-ES" sz="1400" spc="-3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together</a:t>
            </a:r>
            <a:endParaRPr b="0" lang="en-US" sz="1400" spc="-1" strike="noStrike">
              <a:latin typeface="Arial"/>
            </a:endParaRPr>
          </a:p>
          <a:p>
            <a:pPr marL="271080" indent="-257040">
              <a:lnSpc>
                <a:spcPct val="111000"/>
              </a:lnSpc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Must be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careful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with dependencies and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start 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up</a:t>
            </a:r>
            <a:r>
              <a:rPr b="0" lang="es-ES" sz="1400" spc="-12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order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4710600" y="1112760"/>
            <a:ext cx="4228920" cy="444960"/>
          </a:xfrm>
          <a:custGeom>
            <a:avLst/>
            <a:gdLst/>
            <a:ahLst/>
            <a:rect l="l" t="t" r="r" b="b"/>
            <a:pathLst>
              <a:path w="4230370" h="446405">
                <a:moveTo>
                  <a:pt x="0" y="74302"/>
                </a:moveTo>
                <a:lnTo>
                  <a:pt x="5836" y="45381"/>
                </a:lnTo>
                <a:lnTo>
                  <a:pt x="21756" y="21763"/>
                </a:lnTo>
                <a:lnTo>
                  <a:pt x="45372" y="5839"/>
                </a:lnTo>
                <a:lnTo>
                  <a:pt x="74299" y="0"/>
                </a:lnTo>
                <a:lnTo>
                  <a:pt x="4155441" y="0"/>
                </a:lnTo>
                <a:lnTo>
                  <a:pt x="4196665" y="12484"/>
                </a:lnTo>
                <a:lnTo>
                  <a:pt x="4224088" y="45868"/>
                </a:lnTo>
                <a:lnTo>
                  <a:pt x="4229741" y="74302"/>
                </a:lnTo>
                <a:lnTo>
                  <a:pt x="4229741" y="371496"/>
                </a:lnTo>
                <a:lnTo>
                  <a:pt x="4223901" y="400419"/>
                </a:lnTo>
                <a:lnTo>
                  <a:pt x="4207975" y="424036"/>
                </a:lnTo>
                <a:lnTo>
                  <a:pt x="4184358" y="439960"/>
                </a:lnTo>
                <a:lnTo>
                  <a:pt x="4155441" y="445799"/>
                </a:lnTo>
                <a:lnTo>
                  <a:pt x="74299" y="445799"/>
                </a:lnTo>
                <a:lnTo>
                  <a:pt x="45372" y="439960"/>
                </a:lnTo>
                <a:lnTo>
                  <a:pt x="21756" y="424036"/>
                </a:lnTo>
                <a:lnTo>
                  <a:pt x="5836" y="400419"/>
                </a:lnTo>
                <a:lnTo>
                  <a:pt x="0" y="371496"/>
                </a:lnTo>
                <a:lnTo>
                  <a:pt x="0" y="74302"/>
                </a:lnTo>
                <a:close/>
              </a:path>
            </a:pathLst>
          </a:custGeom>
          <a:noFill/>
          <a:ln w="9360">
            <a:solidFill>
              <a:srgbClr val="008c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8"/>
          <p:cNvSpPr/>
          <p:nvPr/>
        </p:nvSpPr>
        <p:spPr>
          <a:xfrm>
            <a:off x="905760" y="3261240"/>
            <a:ext cx="516960" cy="437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9"/>
          <p:cNvSpPr/>
          <p:nvPr/>
        </p:nvSpPr>
        <p:spPr>
          <a:xfrm>
            <a:off x="4843440" y="1680120"/>
            <a:ext cx="3908160" cy="11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7440" bIns="0">
            <a:spAutoFit/>
          </a:bodyPr>
          <a:p>
            <a:pPr marL="271080" indent="-257040">
              <a:lnSpc>
                <a:spcPct val="100000"/>
              </a:lnSpc>
              <a:spcBef>
                <a:spcPts val="295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Define multi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app in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compose.yml</a:t>
            </a:r>
            <a:r>
              <a:rPr b="0" lang="es-ES" sz="1400" spc="-8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file</a:t>
            </a:r>
            <a:endParaRPr b="0" lang="en-US" sz="1400" spc="-1" strike="noStrike">
              <a:latin typeface="Arial"/>
            </a:endParaRPr>
          </a:p>
          <a:p>
            <a:pPr marL="271080" indent="-25704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Single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command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to deploy entire</a:t>
            </a:r>
            <a:r>
              <a:rPr b="0" lang="es-ES" sz="1400" spc="-3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app</a:t>
            </a:r>
            <a:endParaRPr b="0" lang="en-US" sz="1400" spc="-1" strike="noStrike">
              <a:latin typeface="Arial"/>
            </a:endParaRPr>
          </a:p>
          <a:p>
            <a:pPr marL="271080" indent="-257040">
              <a:lnSpc>
                <a:spcPct val="100000"/>
              </a:lnSpc>
              <a:spcBef>
                <a:spcPts val="196"/>
              </a:spcBef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Handles </a:t>
            </a:r>
            <a:r>
              <a:rPr b="0" lang="es-ES" sz="1400" spc="-1" strike="noStrike">
                <a:solidFill>
                  <a:srgbClr val="244256"/>
                </a:solidFill>
                <a:latin typeface="Arial"/>
                <a:ea typeface="DejaVu Sans"/>
              </a:rPr>
              <a:t>container</a:t>
            </a:r>
            <a:r>
              <a:rPr b="0" lang="es-ES" sz="1400" spc="-15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dependencies</a:t>
            </a:r>
            <a:endParaRPr b="0" lang="en-US" sz="1400" spc="-1" strike="noStrike">
              <a:latin typeface="Arial"/>
            </a:endParaRPr>
          </a:p>
          <a:p>
            <a:pPr marL="271080" indent="-257040">
              <a:lnSpc>
                <a:spcPct val="111000"/>
              </a:lnSpc>
              <a:buClr>
                <a:srgbClr val="244256"/>
              </a:buClr>
              <a:buFont typeface="Symbol"/>
              <a:buChar char=""/>
              <a:tabLst>
                <a:tab algn="l" pos="271080"/>
                <a:tab algn="l" pos="271800"/>
              </a:tabLst>
            </a:pP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Works with Docker Swarm, Networking,  Volumes, Universal Control</a:t>
            </a:r>
            <a:r>
              <a:rPr b="0" lang="es-ES" sz="1400" spc="-26" strike="noStrike">
                <a:solidFill>
                  <a:srgbClr val="244256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244256"/>
                </a:solidFill>
                <a:latin typeface="Arial"/>
                <a:ea typeface="DejaVu Sans"/>
              </a:rPr>
              <a:t>Plane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2" name="CustomShape 10"/>
          <p:cNvSpPr/>
          <p:nvPr/>
        </p:nvSpPr>
        <p:spPr>
          <a:xfrm>
            <a:off x="5968440" y="3408120"/>
            <a:ext cx="793080" cy="1040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1"/>
          <p:cNvSpPr/>
          <p:nvPr/>
        </p:nvSpPr>
        <p:spPr>
          <a:xfrm>
            <a:off x="6021360" y="3440880"/>
            <a:ext cx="601200" cy="360"/>
          </a:xfrm>
          <a:custGeom>
            <a:avLst/>
            <a:gdLst/>
            <a:ahLst/>
            <a:rect l="l" t="t" r="r" b="b"/>
            <a:pathLst>
              <a:path w="602615" h="0">
                <a:moveTo>
                  <a:pt x="0" y="0"/>
                </a:moveTo>
                <a:lnTo>
                  <a:pt x="602173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2"/>
          <p:cNvSpPr/>
          <p:nvPr/>
        </p:nvSpPr>
        <p:spPr>
          <a:xfrm>
            <a:off x="6582240" y="3399480"/>
            <a:ext cx="102600" cy="810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3"/>
          <p:cNvSpPr/>
          <p:nvPr/>
        </p:nvSpPr>
        <p:spPr>
          <a:xfrm>
            <a:off x="5451120" y="3238200"/>
            <a:ext cx="516960" cy="4377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4"/>
          <p:cNvSpPr/>
          <p:nvPr/>
        </p:nvSpPr>
        <p:spPr>
          <a:xfrm>
            <a:off x="2279160" y="3766320"/>
            <a:ext cx="281520" cy="2840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5"/>
          <p:cNvSpPr/>
          <p:nvPr/>
        </p:nvSpPr>
        <p:spPr>
          <a:xfrm>
            <a:off x="2283840" y="3349440"/>
            <a:ext cx="276840" cy="28404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6"/>
          <p:cNvSpPr/>
          <p:nvPr/>
        </p:nvSpPr>
        <p:spPr>
          <a:xfrm>
            <a:off x="2283840" y="2871720"/>
            <a:ext cx="276840" cy="28404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7"/>
          <p:cNvSpPr/>
          <p:nvPr/>
        </p:nvSpPr>
        <p:spPr>
          <a:xfrm>
            <a:off x="4999320" y="3203280"/>
            <a:ext cx="486360" cy="48636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8"/>
          <p:cNvSpPr/>
          <p:nvPr/>
        </p:nvSpPr>
        <p:spPr>
          <a:xfrm>
            <a:off x="1457640" y="3450240"/>
            <a:ext cx="877320" cy="10404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9"/>
          <p:cNvSpPr/>
          <p:nvPr/>
        </p:nvSpPr>
        <p:spPr>
          <a:xfrm>
            <a:off x="1510560" y="3483000"/>
            <a:ext cx="685080" cy="360"/>
          </a:xfrm>
          <a:custGeom>
            <a:avLst/>
            <a:gdLst/>
            <a:ahLst/>
            <a:rect l="l" t="t" r="r" b="b"/>
            <a:pathLst>
              <a:path w="686435" h="0">
                <a:moveTo>
                  <a:pt x="0" y="0"/>
                </a:moveTo>
                <a:lnTo>
                  <a:pt x="686158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0"/>
          <p:cNvSpPr/>
          <p:nvPr/>
        </p:nvSpPr>
        <p:spPr>
          <a:xfrm>
            <a:off x="2155320" y="3441960"/>
            <a:ext cx="102600" cy="8100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1"/>
          <p:cNvSpPr/>
          <p:nvPr/>
        </p:nvSpPr>
        <p:spPr>
          <a:xfrm>
            <a:off x="1458000" y="2972880"/>
            <a:ext cx="876960" cy="57924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2"/>
          <p:cNvSpPr/>
          <p:nvPr/>
        </p:nvSpPr>
        <p:spPr>
          <a:xfrm>
            <a:off x="1510560" y="3051000"/>
            <a:ext cx="697680" cy="428400"/>
          </a:xfrm>
          <a:custGeom>
            <a:avLst/>
            <a:gdLst/>
            <a:ah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3"/>
          <p:cNvSpPr/>
          <p:nvPr/>
        </p:nvSpPr>
        <p:spPr>
          <a:xfrm>
            <a:off x="2157480" y="3012120"/>
            <a:ext cx="105840" cy="8928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4"/>
          <p:cNvSpPr/>
          <p:nvPr/>
        </p:nvSpPr>
        <p:spPr>
          <a:xfrm>
            <a:off x="1458000" y="3448080"/>
            <a:ext cx="843120" cy="52344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5"/>
          <p:cNvSpPr/>
          <p:nvPr/>
        </p:nvSpPr>
        <p:spPr>
          <a:xfrm>
            <a:off x="1510560" y="3480840"/>
            <a:ext cx="662040" cy="375120"/>
          </a:xfrm>
          <a:custGeom>
            <a:avLst/>
            <a:gdLst/>
            <a:ah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noFill/>
          <a:ln w="25560">
            <a:solidFill>
              <a:srgbClr val="2442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6"/>
          <p:cNvSpPr/>
          <p:nvPr/>
        </p:nvSpPr>
        <p:spPr>
          <a:xfrm>
            <a:off x="2122560" y="3805560"/>
            <a:ext cx="106200" cy="8748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7"/>
          <p:cNvSpPr/>
          <p:nvPr/>
        </p:nvSpPr>
        <p:spPr>
          <a:xfrm>
            <a:off x="5510520" y="3603240"/>
            <a:ext cx="2854080" cy="916920"/>
          </a:xfrm>
          <a:custGeom>
            <a:avLst/>
            <a:gdLst/>
            <a:ah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8"/>
          <p:cNvSpPr/>
          <p:nvPr/>
        </p:nvSpPr>
        <p:spPr>
          <a:xfrm>
            <a:off x="5510520" y="3603240"/>
            <a:ext cx="2854080" cy="916920"/>
          </a:xfrm>
          <a:custGeom>
            <a:avLst/>
            <a:gdLst/>
            <a:ah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noFill/>
          <a:ln w="9360">
            <a:solidFill>
              <a:srgbClr val="e1ebe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9"/>
          <p:cNvSpPr/>
          <p:nvPr/>
        </p:nvSpPr>
        <p:spPr>
          <a:xfrm>
            <a:off x="6644880" y="4485600"/>
            <a:ext cx="639360" cy="59616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0"/>
          <p:cNvSpPr/>
          <p:nvPr/>
        </p:nvSpPr>
        <p:spPr>
          <a:xfrm>
            <a:off x="5534640" y="4490280"/>
            <a:ext cx="639360" cy="59616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1"/>
          <p:cNvSpPr/>
          <p:nvPr/>
        </p:nvSpPr>
        <p:spPr>
          <a:xfrm>
            <a:off x="6107400" y="4494600"/>
            <a:ext cx="639360" cy="59616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2"/>
          <p:cNvSpPr/>
          <p:nvPr/>
        </p:nvSpPr>
        <p:spPr>
          <a:xfrm>
            <a:off x="7184160" y="4488840"/>
            <a:ext cx="639360" cy="596160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3"/>
          <p:cNvSpPr/>
          <p:nvPr/>
        </p:nvSpPr>
        <p:spPr>
          <a:xfrm>
            <a:off x="7724880" y="4483440"/>
            <a:ext cx="639360" cy="596160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4"/>
          <p:cNvSpPr/>
          <p:nvPr/>
        </p:nvSpPr>
        <p:spPr>
          <a:xfrm>
            <a:off x="6662160" y="3121920"/>
            <a:ext cx="555480" cy="554040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5"/>
          <p:cNvSpPr/>
          <p:nvPr/>
        </p:nvSpPr>
        <p:spPr>
          <a:xfrm>
            <a:off x="6060600" y="4056840"/>
            <a:ext cx="1734120" cy="350280"/>
          </a:xfrm>
          <a:custGeom>
            <a:avLst/>
            <a:gdLst/>
            <a:ah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noFill/>
          <a:ln w="9360">
            <a:solidFill>
              <a:srgbClr val="008e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6"/>
          <p:cNvSpPr/>
          <p:nvPr/>
        </p:nvSpPr>
        <p:spPr>
          <a:xfrm>
            <a:off x="5969880" y="4136400"/>
            <a:ext cx="237240" cy="237240"/>
          </a:xfrm>
          <a:custGeom>
            <a:avLst/>
            <a:gdLst/>
            <a:ah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7"/>
          <p:cNvSpPr/>
          <p:nvPr/>
        </p:nvSpPr>
        <p:spPr>
          <a:xfrm>
            <a:off x="5969880" y="4136400"/>
            <a:ext cx="237240" cy="237240"/>
          </a:xfrm>
          <a:custGeom>
            <a:avLst/>
            <a:gdLst/>
            <a:ah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38"/>
          <p:cNvSpPr/>
          <p:nvPr/>
        </p:nvSpPr>
        <p:spPr>
          <a:xfrm>
            <a:off x="5884920" y="4049280"/>
            <a:ext cx="415800" cy="415800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9"/>
          <p:cNvSpPr/>
          <p:nvPr/>
        </p:nvSpPr>
        <p:spPr>
          <a:xfrm>
            <a:off x="7641720" y="409572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0"/>
          <p:cNvSpPr/>
          <p:nvPr/>
        </p:nvSpPr>
        <p:spPr>
          <a:xfrm>
            <a:off x="7641720" y="409572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1"/>
          <p:cNvSpPr/>
          <p:nvPr/>
        </p:nvSpPr>
        <p:spPr>
          <a:xfrm>
            <a:off x="7556760" y="4008960"/>
            <a:ext cx="415800" cy="41580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2"/>
          <p:cNvSpPr/>
          <p:nvPr/>
        </p:nvSpPr>
        <p:spPr>
          <a:xfrm>
            <a:off x="6954840" y="428220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3"/>
          <p:cNvSpPr/>
          <p:nvPr/>
        </p:nvSpPr>
        <p:spPr>
          <a:xfrm>
            <a:off x="6954840" y="428220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4"/>
          <p:cNvSpPr/>
          <p:nvPr/>
        </p:nvSpPr>
        <p:spPr>
          <a:xfrm>
            <a:off x="6870240" y="4195440"/>
            <a:ext cx="415800" cy="415800"/>
          </a:xfrm>
          <a:prstGeom prst="rect">
            <a:avLst/>
          </a:prstGeom>
          <a:blipFill rotWithShape="0">
            <a:blip r:embed="rId2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5"/>
          <p:cNvSpPr/>
          <p:nvPr/>
        </p:nvSpPr>
        <p:spPr>
          <a:xfrm>
            <a:off x="6710400" y="391320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6"/>
          <p:cNvSpPr/>
          <p:nvPr/>
        </p:nvSpPr>
        <p:spPr>
          <a:xfrm>
            <a:off x="6710400" y="3913200"/>
            <a:ext cx="237240" cy="237240"/>
          </a:xfrm>
          <a:custGeom>
            <a:avLst/>
            <a:gdLst/>
            <a:ah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7"/>
          <p:cNvSpPr/>
          <p:nvPr/>
        </p:nvSpPr>
        <p:spPr>
          <a:xfrm>
            <a:off x="6625800" y="3826080"/>
            <a:ext cx="415800" cy="415800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444320" y="1607760"/>
            <a:ext cx="1780200" cy="2194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>
            <a:off x="2933640" y="1574280"/>
            <a:ext cx="273600" cy="34200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274799" y="342999"/>
                </a:move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"/>
          <p:cNvSpPr/>
          <p:nvPr/>
        </p:nvSpPr>
        <p:spPr>
          <a:xfrm>
            <a:off x="2933640" y="1574280"/>
            <a:ext cx="273600" cy="34200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0" y="0"/>
                </a:move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"/>
          <p:cNvSpPr/>
          <p:nvPr/>
        </p:nvSpPr>
        <p:spPr>
          <a:xfrm>
            <a:off x="3147480" y="1374480"/>
            <a:ext cx="5835240" cy="3481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5"/>
          <p:cNvSpPr/>
          <p:nvPr/>
        </p:nvSpPr>
        <p:spPr>
          <a:xfrm>
            <a:off x="3071160" y="1386000"/>
            <a:ext cx="5646240" cy="3394080"/>
          </a:xfrm>
          <a:custGeom>
            <a:avLst/>
            <a:gdLst/>
            <a:ahLst/>
            <a:rect l="l" t="t" r="r" b="b"/>
            <a:pathLst>
              <a:path w="5435600" h="2639695">
                <a:moveTo>
                  <a:pt x="0" y="1197427"/>
                </a:moveTo>
                <a:lnTo>
                  <a:pt x="1311472" y="439901"/>
                </a:lnTo>
                <a:lnTo>
                  <a:pt x="1311472" y="0"/>
                </a:lnTo>
                <a:lnTo>
                  <a:pt x="5435214" y="0"/>
                </a:lnTo>
                <a:lnTo>
                  <a:pt x="5435214" y="1099752"/>
                </a:lnTo>
                <a:lnTo>
                  <a:pt x="1311472" y="1099752"/>
                </a:lnTo>
                <a:lnTo>
                  <a:pt x="0" y="1197427"/>
                </a:lnTo>
                <a:close/>
                <a:moveTo>
                  <a:pt x="5435214" y="2639424"/>
                </a:moveTo>
                <a:lnTo>
                  <a:pt x="1311472" y="2639424"/>
                </a:lnTo>
                <a:lnTo>
                  <a:pt x="1311472" y="1099752"/>
                </a:lnTo>
                <a:lnTo>
                  <a:pt x="5435214" y="1099752"/>
                </a:lnTo>
                <a:lnTo>
                  <a:pt x="5435214" y="2639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6"/>
          <p:cNvSpPr/>
          <p:nvPr/>
        </p:nvSpPr>
        <p:spPr>
          <a:xfrm>
            <a:off x="3225960" y="1386000"/>
            <a:ext cx="5491440" cy="3442680"/>
          </a:xfrm>
          <a:custGeom>
            <a:avLst/>
            <a:gdLst/>
            <a:ahLst/>
            <a:rect l="l" t="t" r="r" b="b"/>
            <a:pathLst>
              <a:path w="5435600" h="2639695">
                <a:moveTo>
                  <a:pt x="1311472" y="0"/>
                </a:moveTo>
                <a:lnTo>
                  <a:pt x="1998770" y="0"/>
                </a:lnTo>
                <a:lnTo>
                  <a:pt x="3029693" y="0"/>
                </a:lnTo>
                <a:lnTo>
                  <a:pt x="5435214" y="0"/>
                </a:lnTo>
                <a:lnTo>
                  <a:pt x="5435214" y="439901"/>
                </a:lnTo>
                <a:lnTo>
                  <a:pt x="5435214" y="1099752"/>
                </a:lnTo>
                <a:lnTo>
                  <a:pt x="5435214" y="2639424"/>
                </a:lnTo>
                <a:lnTo>
                  <a:pt x="3029693" y="2639424"/>
                </a:lnTo>
                <a:lnTo>
                  <a:pt x="1998770" y="2639424"/>
                </a:lnTo>
                <a:lnTo>
                  <a:pt x="1311472" y="2639424"/>
                </a:lnTo>
                <a:lnTo>
                  <a:pt x="1311472" y="1099752"/>
                </a:lnTo>
                <a:lnTo>
                  <a:pt x="0" y="1197427"/>
                </a:lnTo>
                <a:lnTo>
                  <a:pt x="1311472" y="439901"/>
                </a:lnTo>
                <a:lnTo>
                  <a:pt x="1311472" y="0"/>
                </a:lnTo>
                <a:close/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7"/>
          <p:cNvSpPr/>
          <p:nvPr/>
        </p:nvSpPr>
        <p:spPr>
          <a:xfrm>
            <a:off x="4648320" y="1440360"/>
            <a:ext cx="3830040" cy="41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160" bIns="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version: '2' # specify docker-compose version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# Define the services/containers to be run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services: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angular: # name of the first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build: client # specify the directory of the Dockerfile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"4200:4200" # specify port forewarding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express: #name of the second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build: api # specify the directory of the Dockerfile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"3977:3977" #specify ports forewarding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database: # name of the third service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image: mongo # specify image to build container from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ports: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- "27017:27017" # specify port forewarding</a:t>
            </a:r>
            <a:endParaRPr b="0" lang="en-US" sz="1200" spc="-1" strike="noStrike">
              <a:latin typeface="Arial"/>
            </a:endParaRPr>
          </a:p>
          <a:p>
            <a:pPr marL="195120" indent="-181440">
              <a:lnSpc>
                <a:spcPts val="1420"/>
              </a:lnSpc>
              <a:spcBef>
                <a:spcPts val="159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275040" y="313200"/>
            <a:ext cx="756792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Multi 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1572480" y="1673640"/>
            <a:ext cx="486360" cy="4863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933640" y="1574280"/>
            <a:ext cx="273600" cy="34200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274799" y="342999"/>
                </a:move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"/>
          <p:cNvSpPr/>
          <p:nvPr/>
        </p:nvSpPr>
        <p:spPr>
          <a:xfrm>
            <a:off x="2933640" y="1574280"/>
            <a:ext cx="273600" cy="342000"/>
          </a:xfrm>
          <a:custGeom>
            <a:avLst/>
            <a:gdLst/>
            <a:ahLst/>
            <a:rect l="l" t="t" r="r" b="b"/>
            <a:pathLst>
              <a:path w="274955" h="343535">
                <a:moveTo>
                  <a:pt x="0" y="0"/>
                </a:moveTo>
                <a:lnTo>
                  <a:pt x="228999" y="0"/>
                </a:lnTo>
                <a:lnTo>
                  <a:pt x="274799" y="45799"/>
                </a:lnTo>
                <a:lnTo>
                  <a:pt x="274799" y="342999"/>
                </a:lnTo>
                <a:lnTo>
                  <a:pt x="45799" y="342999"/>
                </a:lnTo>
                <a:lnTo>
                  <a:pt x="0" y="297199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"/>
          <p:cNvSpPr/>
          <p:nvPr/>
        </p:nvSpPr>
        <p:spPr>
          <a:xfrm>
            <a:off x="275040" y="313200"/>
            <a:ext cx="7567920" cy="87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Docker Compose: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Scale</a:t>
            </a:r>
            <a:r>
              <a:rPr b="1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Container</a:t>
            </a:r>
            <a:r>
              <a:rPr b="0" lang="es-ES" sz="2800" spc="-66" strike="noStrike">
                <a:solidFill>
                  <a:srgbClr val="708391"/>
                </a:solidFill>
                <a:latin typeface="Arial"/>
                <a:ea typeface="DejaVu Sans"/>
              </a:rPr>
              <a:t> </a:t>
            </a:r>
            <a:r>
              <a:rPr b="0" lang="es-ES" sz="2800" spc="-7" strike="noStrike">
                <a:solidFill>
                  <a:srgbClr val="708391"/>
                </a:solidFill>
                <a:latin typeface="Arial"/>
                <a:ea typeface="DejaVu Sans"/>
              </a:rPr>
              <a:t>Applications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2" name="Imagen 13" descr=""/>
          <p:cNvPicPr/>
          <p:nvPr/>
        </p:nvPicPr>
        <p:blipFill>
          <a:blip r:embed="rId1"/>
          <a:stretch/>
        </p:blipFill>
        <p:spPr>
          <a:xfrm>
            <a:off x="2209680" y="1123920"/>
            <a:ext cx="4475160" cy="365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799200" y="1338840"/>
            <a:ext cx="743328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8320" bIns="0">
            <a:spAutoFit/>
          </a:bodyPr>
          <a:p>
            <a:pPr marL="12600">
              <a:lnSpc>
                <a:spcPct val="100000"/>
              </a:lnSpc>
              <a:spcBef>
                <a:spcPts val="459"/>
              </a:spcBef>
            </a:pPr>
            <a:r>
              <a:rPr b="0" lang="es-ES" sz="4000" spc="-7" strike="noStrike">
                <a:solidFill>
                  <a:srgbClr val="000000"/>
                </a:solidFill>
                <a:latin typeface="Arial"/>
                <a:ea typeface="DejaVu Sans"/>
              </a:rPr>
              <a:t>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500520" y="2093400"/>
            <a:ext cx="2642040" cy="132876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3"/>
          <p:cNvSpPr/>
          <p:nvPr/>
        </p:nvSpPr>
        <p:spPr>
          <a:xfrm>
            <a:off x="3505320" y="2093400"/>
            <a:ext cx="2642040" cy="132876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4"/>
          <p:cNvSpPr/>
          <p:nvPr/>
        </p:nvSpPr>
        <p:spPr>
          <a:xfrm>
            <a:off x="152280" y="2093400"/>
            <a:ext cx="2741760" cy="1351440"/>
          </a:xfrm>
          <a:prstGeom prst="cube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"/>
          <p:cNvSpPr/>
          <p:nvPr/>
        </p:nvSpPr>
        <p:spPr>
          <a:xfrm>
            <a:off x="1066680" y="2064960"/>
            <a:ext cx="9129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120" bIns="0">
            <a:spAutoFit/>
          </a:bodyPr>
          <a:p>
            <a:pPr marL="12600">
              <a:lnSpc>
                <a:spcPct val="100000"/>
              </a:lnSpc>
              <a:spcBef>
                <a:spcPts val="686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Angular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4003560" y="2072160"/>
            <a:ext cx="218988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120" bIns="0">
            <a:spAutoFit/>
          </a:bodyPr>
          <a:p>
            <a:pPr marL="12600">
              <a:lnSpc>
                <a:spcPct val="100000"/>
              </a:lnSpc>
              <a:spcBef>
                <a:spcPts val="686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Node.js/Express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7238880" y="2089800"/>
            <a:ext cx="181116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just">
              <a:lnSpc>
                <a:spcPct val="140000"/>
              </a:lnSpc>
              <a:spcBef>
                <a:spcPts val="99"/>
              </a:spcBef>
            </a:pPr>
            <a:r>
              <a:rPr b="0" lang="es-E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Mongo DB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90" name="Imagen 15" descr=""/>
          <p:cNvPicPr/>
          <p:nvPr/>
        </p:nvPicPr>
        <p:blipFill>
          <a:blip r:embed="rId1"/>
          <a:stretch/>
        </p:blipFill>
        <p:spPr>
          <a:xfrm>
            <a:off x="799200" y="2324880"/>
            <a:ext cx="1194120" cy="1194120"/>
          </a:xfrm>
          <a:prstGeom prst="rect">
            <a:avLst/>
          </a:prstGeom>
          <a:ln>
            <a:noFill/>
          </a:ln>
        </p:spPr>
      </p:pic>
      <p:pic>
        <p:nvPicPr>
          <p:cNvPr id="391" name="Imagen 17" descr=""/>
          <p:cNvPicPr/>
          <p:nvPr/>
        </p:nvPicPr>
        <p:blipFill>
          <a:blip r:embed="rId2"/>
          <a:stretch/>
        </p:blipFill>
        <p:spPr>
          <a:xfrm>
            <a:off x="3988800" y="2449800"/>
            <a:ext cx="1555920" cy="951120"/>
          </a:xfrm>
          <a:prstGeom prst="rect">
            <a:avLst/>
          </a:prstGeom>
          <a:ln>
            <a:noFill/>
          </a:ln>
        </p:spPr>
      </p:pic>
      <p:pic>
        <p:nvPicPr>
          <p:cNvPr id="392" name="Imagen 19" descr=""/>
          <p:cNvPicPr/>
          <p:nvPr/>
        </p:nvPicPr>
        <p:blipFill>
          <a:blip r:embed="rId3"/>
          <a:stretch/>
        </p:blipFill>
        <p:spPr>
          <a:xfrm>
            <a:off x="6632280" y="2571840"/>
            <a:ext cx="2113560" cy="573120"/>
          </a:xfrm>
          <a:prstGeom prst="rect">
            <a:avLst/>
          </a:prstGeom>
          <a:ln>
            <a:noFill/>
          </a:ln>
        </p:spPr>
      </p:pic>
      <p:sp>
        <p:nvSpPr>
          <p:cNvPr id="393" name="CustomShape 8"/>
          <p:cNvSpPr/>
          <p:nvPr/>
        </p:nvSpPr>
        <p:spPr>
          <a:xfrm>
            <a:off x="2666880" y="2647800"/>
            <a:ext cx="968400" cy="3794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9"/>
          <p:cNvSpPr/>
          <p:nvPr/>
        </p:nvSpPr>
        <p:spPr>
          <a:xfrm>
            <a:off x="5663880" y="2647800"/>
            <a:ext cx="888120" cy="3794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440" y="0"/>
            <a:ext cx="9139680" cy="5141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"/>
          <p:cNvSpPr/>
          <p:nvPr/>
        </p:nvSpPr>
        <p:spPr>
          <a:xfrm>
            <a:off x="0" y="0"/>
            <a:ext cx="4174560" cy="51418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3"/>
          <p:cNvSpPr/>
          <p:nvPr/>
        </p:nvSpPr>
        <p:spPr>
          <a:xfrm>
            <a:off x="3100680" y="1155240"/>
            <a:ext cx="2941200" cy="246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5760" y="91440"/>
            <a:ext cx="7756920" cy="488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71000" y="457200"/>
            <a:ext cx="8698320" cy="442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91440" y="255600"/>
            <a:ext cx="9143280" cy="449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2240" y="387360"/>
            <a:ext cx="9143280" cy="437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2240" y="876600"/>
            <a:ext cx="9143280" cy="339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91440" y="457200"/>
            <a:ext cx="8938080" cy="39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</TotalTime>
  <Application>LibreOffice/6.4.6.2$Linux_X86_64 LibreOffice_project/40$Build-2</Application>
  <Words>789</Words>
  <Paragraphs>235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2017-11-26T12:06:21Z</dcterms:created>
  <dc:creator/>
  <dc:description/>
  <dc:language>en-US</dc:language>
  <cp:lastModifiedBy/>
  <cp:lastPrinted>2022-03-16T05:37:10Z</cp:lastPrinted>
  <dcterms:modified xsi:type="dcterms:W3CDTF">2022-03-16T05:37:41Z</dcterms:modified>
  <cp:revision>53</cp:revision>
  <dc:subject/>
  <dc:title>Introduction to 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or">
    <vt:lpwstr>Google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astSaved">
    <vt:filetime>2017-11-26T00:00:00Z</vt:filetime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24</vt:i4>
  </property>
  <property fmtid="{D5CDD505-2E9C-101B-9397-08002B2CF9AE}" pid="10" name="PresentationFormat">
    <vt:lpwstr>Presentación en pantalla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